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handoutMasterIdLst>
    <p:handoutMasterId r:id="rId19"/>
  </p:handoutMasterIdLst>
  <p:sldIdLst>
    <p:sldId id="256" r:id="rId2"/>
    <p:sldId id="272" r:id="rId3"/>
    <p:sldId id="257" r:id="rId4"/>
    <p:sldId id="259" r:id="rId5"/>
    <p:sldId id="271" r:id="rId6"/>
    <p:sldId id="260" r:id="rId7"/>
    <p:sldId id="261" r:id="rId8"/>
    <p:sldId id="266" r:id="rId9"/>
    <p:sldId id="268" r:id="rId10"/>
    <p:sldId id="262" r:id="rId11"/>
    <p:sldId id="267" r:id="rId12"/>
    <p:sldId id="263" r:id="rId13"/>
    <p:sldId id="258" r:id="rId14"/>
    <p:sldId id="274" r:id="rId15"/>
    <p:sldId id="264" r:id="rId16"/>
    <p:sldId id="265" r:id="rId17"/>
    <p:sldId id="273" r:id="rId1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00FF00"/>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660"/>
  </p:normalViewPr>
  <p:slideViewPr>
    <p:cSldViewPr snapToGrid="0">
      <p:cViewPr varScale="1">
        <p:scale>
          <a:sx n="114" d="100"/>
          <a:sy n="114" d="100"/>
        </p:scale>
        <p:origin x="8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3DD333E2-260B-4364-B66E-14BCBEF17FA7}" type="datetimeFigureOut">
              <a:rPr lang="en-GB" smtClean="0"/>
              <a:t>08/03/2017</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FEC48C78-DE6B-4D63-8EF1-D5D4E8373E38}" type="slidenum">
              <a:rPr lang="en-GB" smtClean="0"/>
              <a:t>‹#›</a:t>
            </a:fld>
            <a:endParaRPr lang="en-GB"/>
          </a:p>
        </p:txBody>
      </p:sp>
    </p:spTree>
    <p:extLst>
      <p:ext uri="{BB962C8B-B14F-4D97-AF65-F5344CB8AC3E}">
        <p14:creationId xmlns:p14="http://schemas.microsoft.com/office/powerpoint/2010/main" val="118151027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6AAE1A5-3754-4FDA-AD00-65EF5161E129}" type="datetimeFigureOut">
              <a:rPr lang="en-GB" smtClean="0"/>
              <a:t>08/03/2017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0B8841-3CA5-4E40-9671-9448B41F205D}" type="slidenum">
              <a:rPr lang="en-GB" smtClean="0"/>
              <a:t>‹#›</a:t>
            </a:fld>
            <a:endParaRPr lang="en-GB"/>
          </a:p>
        </p:txBody>
      </p:sp>
    </p:spTree>
    <p:extLst>
      <p:ext uri="{BB962C8B-B14F-4D97-AF65-F5344CB8AC3E}">
        <p14:creationId xmlns:p14="http://schemas.microsoft.com/office/powerpoint/2010/main" val="1455721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6AAE1A5-3754-4FDA-AD00-65EF5161E129}" type="datetimeFigureOut">
              <a:rPr lang="en-GB" smtClean="0"/>
              <a:t>08/03/2017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0B8841-3CA5-4E40-9671-9448B41F205D}" type="slidenum">
              <a:rPr lang="en-GB" smtClean="0"/>
              <a:t>‹#›</a:t>
            </a:fld>
            <a:endParaRPr lang="en-GB"/>
          </a:p>
        </p:txBody>
      </p:sp>
    </p:spTree>
    <p:extLst>
      <p:ext uri="{BB962C8B-B14F-4D97-AF65-F5344CB8AC3E}">
        <p14:creationId xmlns:p14="http://schemas.microsoft.com/office/powerpoint/2010/main" val="766122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6AAE1A5-3754-4FDA-AD00-65EF5161E129}" type="datetimeFigureOut">
              <a:rPr lang="en-GB" smtClean="0"/>
              <a:t>08/03/2017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0B8841-3CA5-4E40-9671-9448B41F205D}" type="slidenum">
              <a:rPr lang="en-GB" smtClean="0"/>
              <a:t>‹#›</a:t>
            </a:fld>
            <a:endParaRPr lang="en-GB"/>
          </a:p>
        </p:txBody>
      </p:sp>
    </p:spTree>
    <p:extLst>
      <p:ext uri="{BB962C8B-B14F-4D97-AF65-F5344CB8AC3E}">
        <p14:creationId xmlns:p14="http://schemas.microsoft.com/office/powerpoint/2010/main" val="2750596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6AAE1A5-3754-4FDA-AD00-65EF5161E129}" type="datetimeFigureOut">
              <a:rPr lang="en-GB" smtClean="0"/>
              <a:t>08/03/2017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0B8841-3CA5-4E40-9671-9448B41F205D}" type="slidenum">
              <a:rPr lang="en-GB" smtClean="0"/>
              <a:t>‹#›</a:t>
            </a:fld>
            <a:endParaRPr lang="en-GB"/>
          </a:p>
        </p:txBody>
      </p:sp>
    </p:spTree>
    <p:extLst>
      <p:ext uri="{BB962C8B-B14F-4D97-AF65-F5344CB8AC3E}">
        <p14:creationId xmlns:p14="http://schemas.microsoft.com/office/powerpoint/2010/main" val="3313400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AAE1A5-3754-4FDA-AD00-65EF5161E129}" type="datetimeFigureOut">
              <a:rPr lang="en-GB" smtClean="0"/>
              <a:t>08/03/2017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0B8841-3CA5-4E40-9671-9448B41F205D}" type="slidenum">
              <a:rPr lang="en-GB" smtClean="0"/>
              <a:t>‹#›</a:t>
            </a:fld>
            <a:endParaRPr lang="en-GB"/>
          </a:p>
        </p:txBody>
      </p:sp>
    </p:spTree>
    <p:extLst>
      <p:ext uri="{BB962C8B-B14F-4D97-AF65-F5344CB8AC3E}">
        <p14:creationId xmlns:p14="http://schemas.microsoft.com/office/powerpoint/2010/main" val="3995351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6AAE1A5-3754-4FDA-AD00-65EF5161E129}" type="datetimeFigureOut">
              <a:rPr lang="en-GB" smtClean="0"/>
              <a:t>08/03/2017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30B8841-3CA5-4E40-9671-9448B41F205D}" type="slidenum">
              <a:rPr lang="en-GB" smtClean="0"/>
              <a:t>‹#›</a:t>
            </a:fld>
            <a:endParaRPr lang="en-GB"/>
          </a:p>
        </p:txBody>
      </p:sp>
    </p:spTree>
    <p:extLst>
      <p:ext uri="{BB962C8B-B14F-4D97-AF65-F5344CB8AC3E}">
        <p14:creationId xmlns:p14="http://schemas.microsoft.com/office/powerpoint/2010/main" val="1415269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6AAE1A5-3754-4FDA-AD00-65EF5161E129}" type="datetimeFigureOut">
              <a:rPr lang="en-GB" smtClean="0"/>
              <a:t>08/03/2017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30B8841-3CA5-4E40-9671-9448B41F205D}" type="slidenum">
              <a:rPr lang="en-GB" smtClean="0"/>
              <a:t>‹#›</a:t>
            </a:fld>
            <a:endParaRPr lang="en-GB"/>
          </a:p>
        </p:txBody>
      </p:sp>
    </p:spTree>
    <p:extLst>
      <p:ext uri="{BB962C8B-B14F-4D97-AF65-F5344CB8AC3E}">
        <p14:creationId xmlns:p14="http://schemas.microsoft.com/office/powerpoint/2010/main" val="2475714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6AAE1A5-3754-4FDA-AD00-65EF5161E129}" type="datetimeFigureOut">
              <a:rPr lang="en-GB" smtClean="0"/>
              <a:t>08/03/2017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30B8841-3CA5-4E40-9671-9448B41F205D}" type="slidenum">
              <a:rPr lang="en-GB" smtClean="0"/>
              <a:t>‹#›</a:t>
            </a:fld>
            <a:endParaRPr lang="en-GB"/>
          </a:p>
        </p:txBody>
      </p:sp>
    </p:spTree>
    <p:extLst>
      <p:ext uri="{BB962C8B-B14F-4D97-AF65-F5344CB8AC3E}">
        <p14:creationId xmlns:p14="http://schemas.microsoft.com/office/powerpoint/2010/main" val="893206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AAE1A5-3754-4FDA-AD00-65EF5161E129}" type="datetimeFigureOut">
              <a:rPr lang="en-GB" smtClean="0"/>
              <a:t>08/03/2017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30B8841-3CA5-4E40-9671-9448B41F205D}" type="slidenum">
              <a:rPr lang="en-GB" smtClean="0"/>
              <a:t>‹#›</a:t>
            </a:fld>
            <a:endParaRPr lang="en-GB"/>
          </a:p>
        </p:txBody>
      </p:sp>
    </p:spTree>
    <p:extLst>
      <p:ext uri="{BB962C8B-B14F-4D97-AF65-F5344CB8AC3E}">
        <p14:creationId xmlns:p14="http://schemas.microsoft.com/office/powerpoint/2010/main" val="701463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AAE1A5-3754-4FDA-AD00-65EF5161E129}" type="datetimeFigureOut">
              <a:rPr lang="en-GB" smtClean="0"/>
              <a:t>08/03/2017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30B8841-3CA5-4E40-9671-9448B41F205D}" type="slidenum">
              <a:rPr lang="en-GB" smtClean="0"/>
              <a:t>‹#›</a:t>
            </a:fld>
            <a:endParaRPr lang="en-GB"/>
          </a:p>
        </p:txBody>
      </p:sp>
    </p:spTree>
    <p:extLst>
      <p:ext uri="{BB962C8B-B14F-4D97-AF65-F5344CB8AC3E}">
        <p14:creationId xmlns:p14="http://schemas.microsoft.com/office/powerpoint/2010/main" val="1627661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AAE1A5-3754-4FDA-AD00-65EF5161E129}" type="datetimeFigureOut">
              <a:rPr lang="en-GB" smtClean="0"/>
              <a:t>08/03/2017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30B8841-3CA5-4E40-9671-9448B41F205D}" type="slidenum">
              <a:rPr lang="en-GB" smtClean="0"/>
              <a:t>‹#›</a:t>
            </a:fld>
            <a:endParaRPr lang="en-GB"/>
          </a:p>
        </p:txBody>
      </p:sp>
    </p:spTree>
    <p:extLst>
      <p:ext uri="{BB962C8B-B14F-4D97-AF65-F5344CB8AC3E}">
        <p14:creationId xmlns:p14="http://schemas.microsoft.com/office/powerpoint/2010/main" val="1901919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AAE1A5-3754-4FDA-AD00-65EF5161E129}" type="datetimeFigureOut">
              <a:rPr lang="en-GB" smtClean="0"/>
              <a:t>08/03/2017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0B8841-3CA5-4E40-9671-9448B41F205D}" type="slidenum">
              <a:rPr lang="en-GB" smtClean="0"/>
              <a:t>‹#›</a:t>
            </a:fld>
            <a:endParaRPr lang="en-GB"/>
          </a:p>
        </p:txBody>
      </p:sp>
    </p:spTree>
    <p:extLst>
      <p:ext uri="{BB962C8B-B14F-4D97-AF65-F5344CB8AC3E}">
        <p14:creationId xmlns:p14="http://schemas.microsoft.com/office/powerpoint/2010/main" val="1558154525"/>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www.internetmatters.org/hub/research/social-networking-how-to-guides-for-parents/" TargetMode="External"/><Relationship Id="rId7" Type="http://schemas.openxmlformats.org/officeDocument/2006/relationships/image" Target="../media/image14.png"/><Relationship Id="rId2" Type="http://schemas.openxmlformats.org/officeDocument/2006/relationships/hyperlink" Target="https://www.internetmatters.org/hub/news-blogs/social-media-networks-made-for-kids/" TargetMode="Externa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s://www.internetmatters.org/hub/guidance/social-networking-how-to-guides-for-parent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internetmatters.org/hub/news-blogs/social-networking-in-gamin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internetmatters.org/advice/glossary/#c-chatroom" TargetMode="External"/><Relationship Id="rId2" Type="http://schemas.openxmlformats.org/officeDocument/2006/relationships/hyperlink" Target="https://www.internetmatters.org/issues/online-pornography/" TargetMode="Externa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hyperlink" Target="https://www.internetmatters.org/advice/glossary/#a-app"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youtu.be/Pt-9NI1qCKI"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nspcc.org.uk/preventing-abuse/keeping-children-safe/share-aware/" TargetMode="External"/><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hyperlink" Target="http://www.childline.org.uk/" TargetMode="Externa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internetmatters.org/hub/expert-opinion/why-is-an-ipad-like-a-cooker-and-why-do-all-parents-need-to-know-the-answer/"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internetmatters.org/parental-controls/interactive-guide/" TargetMode="External"/><Relationship Id="rId2" Type="http://schemas.openxmlformats.org/officeDocument/2006/relationships/hyperlink" Target="https://www.internetmatters.org/advice/tech-guide/"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54956" y="160077"/>
            <a:ext cx="9144000" cy="2387600"/>
          </a:xfrm>
        </p:spPr>
        <p:txBody>
          <a:bodyPr/>
          <a:lstStyle/>
          <a:p>
            <a:r>
              <a:rPr lang="en-GB" dirty="0" smtClean="0"/>
              <a:t>E-</a:t>
            </a:r>
            <a:r>
              <a:rPr lang="en-GB" dirty="0"/>
              <a:t>S</a:t>
            </a:r>
            <a:r>
              <a:rPr lang="en-GB" dirty="0" smtClean="0"/>
              <a:t>AFETY</a:t>
            </a:r>
            <a:endParaRPr lang="en-GB" dirty="0"/>
          </a:p>
        </p:txBody>
      </p:sp>
      <p:sp>
        <p:nvSpPr>
          <p:cNvPr id="3" name="Subtitle 2"/>
          <p:cNvSpPr>
            <a:spLocks noGrp="1"/>
          </p:cNvSpPr>
          <p:nvPr>
            <p:ph type="subTitle" idx="1"/>
          </p:nvPr>
        </p:nvSpPr>
        <p:spPr>
          <a:xfrm>
            <a:off x="4185313" y="3217531"/>
            <a:ext cx="9571630" cy="1655762"/>
          </a:xfrm>
        </p:spPr>
        <p:txBody>
          <a:bodyPr/>
          <a:lstStyle/>
          <a:p>
            <a:r>
              <a:rPr lang="en-GB" dirty="0" smtClean="0"/>
              <a:t>ADVICE AND GUIDANCE FOR PARENTS</a:t>
            </a:r>
            <a:endParaRPr lang="en-GB" dirty="0"/>
          </a:p>
        </p:txBody>
      </p:sp>
      <p:pic>
        <p:nvPicPr>
          <p:cNvPr id="12290" name="Picture 2" descr="e-safety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474" y="354842"/>
            <a:ext cx="5970965" cy="597096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54392" y="4045412"/>
            <a:ext cx="2633472" cy="2039112"/>
          </a:xfrm>
          <a:prstGeom prst="rect">
            <a:avLst/>
          </a:prstGeom>
        </p:spPr>
      </p:pic>
    </p:spTree>
    <p:extLst>
      <p:ext uri="{BB962C8B-B14F-4D97-AF65-F5344CB8AC3E}">
        <p14:creationId xmlns:p14="http://schemas.microsoft.com/office/powerpoint/2010/main" val="21363569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CC00"/>
                </a:solidFill>
              </a:rPr>
              <a:t>Set up safely</a:t>
            </a:r>
            <a:endParaRPr lang="en-GB" dirty="0">
              <a:solidFill>
                <a:srgbClr val="00CC00"/>
              </a:solidFill>
            </a:endParaRPr>
          </a:p>
        </p:txBody>
      </p:sp>
      <p:sp>
        <p:nvSpPr>
          <p:cNvPr id="4" name="Rectangle 3"/>
          <p:cNvSpPr/>
          <p:nvPr/>
        </p:nvSpPr>
        <p:spPr>
          <a:xfrm>
            <a:off x="670277" y="1902797"/>
            <a:ext cx="11187289" cy="4955203"/>
          </a:xfrm>
          <a:prstGeom prst="rect">
            <a:avLst/>
          </a:prstGeom>
        </p:spPr>
        <p:txBody>
          <a:bodyPr wrap="square">
            <a:spAutoFit/>
          </a:bodyPr>
          <a:lstStyle/>
          <a:p>
            <a:pPr fontAlgn="base"/>
            <a:r>
              <a:rPr lang="en-GB" sz="2000" b="1" i="0" dirty="0" smtClean="0">
                <a:solidFill>
                  <a:srgbClr val="3B3A39"/>
                </a:solidFill>
                <a:effectLst/>
                <a:latin typeface="inherit"/>
              </a:rPr>
              <a:t>Getting the low down on sites, games and apps</a:t>
            </a:r>
          </a:p>
          <a:p>
            <a:pPr fontAlgn="base"/>
            <a:endParaRPr lang="en-GB" sz="2000" b="0" i="0" dirty="0" smtClean="0">
              <a:solidFill>
                <a:srgbClr val="3B3A39"/>
              </a:solidFill>
              <a:effectLst/>
              <a:latin typeface="inherit"/>
            </a:endParaRPr>
          </a:p>
          <a:p>
            <a:pPr fontAlgn="base"/>
            <a:r>
              <a:rPr lang="en-GB" sz="2000" b="0" i="0" dirty="0" smtClean="0">
                <a:solidFill>
                  <a:srgbClr val="3B3A39"/>
                </a:solidFill>
                <a:effectLst/>
                <a:latin typeface="inherit"/>
              </a:rPr>
              <a:t>You will probably use social networks yourself, but you might want to know about new ones that your child is using, or wants to use. Use them yourself and set up your own account so you can experience what your child might see. There are also a number of </a:t>
            </a:r>
            <a:r>
              <a:rPr lang="en-GB" sz="2000" b="0" i="0" u="none" strike="noStrike" dirty="0" smtClean="0">
                <a:solidFill>
                  <a:srgbClr val="FF3366"/>
                </a:solidFill>
                <a:effectLst/>
                <a:latin typeface="inherit"/>
                <a:hlinkClick r:id="rId2"/>
              </a:rPr>
              <a:t>child-friendly social networks</a:t>
            </a:r>
            <a:r>
              <a:rPr lang="en-GB" sz="2000" b="0" i="0" dirty="0" smtClean="0">
                <a:solidFill>
                  <a:srgbClr val="3B3A39"/>
                </a:solidFill>
                <a:effectLst/>
                <a:latin typeface="inherit"/>
              </a:rPr>
              <a:t> they could use while they get ready for the likes of Snapchat and Instagram.</a:t>
            </a:r>
          </a:p>
          <a:p>
            <a:pPr fontAlgn="base"/>
            <a:endParaRPr lang="en-GB" sz="2000" b="0" i="0" dirty="0" smtClean="0">
              <a:solidFill>
                <a:srgbClr val="3B3A39"/>
              </a:solidFill>
              <a:effectLst/>
              <a:latin typeface="inherit"/>
            </a:endParaRPr>
          </a:p>
          <a:p>
            <a:pPr fontAlgn="base"/>
            <a:r>
              <a:rPr lang="en-GB" sz="2000" b="1" i="0" dirty="0" smtClean="0">
                <a:solidFill>
                  <a:srgbClr val="3B3A39"/>
                </a:solidFill>
                <a:effectLst/>
                <a:latin typeface="inherit"/>
              </a:rPr>
              <a:t>Privacy settings</a:t>
            </a:r>
          </a:p>
          <a:p>
            <a:pPr fontAlgn="base"/>
            <a:endParaRPr lang="en-GB" sz="2000" b="0" i="0" dirty="0" smtClean="0">
              <a:solidFill>
                <a:srgbClr val="3B3A39"/>
              </a:solidFill>
              <a:effectLst/>
              <a:latin typeface="inherit"/>
            </a:endParaRPr>
          </a:p>
          <a:p>
            <a:pPr fontAlgn="base"/>
            <a:r>
              <a:rPr lang="en-GB" sz="2000" b="0" i="0" dirty="0" smtClean="0">
                <a:solidFill>
                  <a:srgbClr val="3B3A39"/>
                </a:solidFill>
                <a:effectLst/>
                <a:latin typeface="inherit"/>
              </a:rPr>
              <a:t>Spend time together looking at the </a:t>
            </a:r>
            <a:r>
              <a:rPr lang="en-GB" sz="2000" b="1" i="0" dirty="0" smtClean="0">
                <a:solidFill>
                  <a:srgbClr val="3B3A39"/>
                </a:solidFill>
                <a:effectLst/>
                <a:latin typeface="inherit"/>
              </a:rPr>
              <a:t>privacy</a:t>
            </a:r>
            <a:r>
              <a:rPr lang="en-GB" sz="2000" b="0" i="0" dirty="0" smtClean="0">
                <a:solidFill>
                  <a:srgbClr val="3B3A39"/>
                </a:solidFill>
                <a:effectLst/>
                <a:latin typeface="inherit"/>
              </a:rPr>
              <a:t> </a:t>
            </a:r>
            <a:r>
              <a:rPr lang="en-GB" sz="2000" b="1" i="0" dirty="0" smtClean="0">
                <a:solidFill>
                  <a:srgbClr val="3B3A39"/>
                </a:solidFill>
                <a:effectLst/>
                <a:latin typeface="inherit"/>
              </a:rPr>
              <a:t>settings</a:t>
            </a:r>
            <a:r>
              <a:rPr lang="en-GB" sz="2000" b="0" i="0" dirty="0" smtClean="0">
                <a:solidFill>
                  <a:srgbClr val="3B3A39"/>
                </a:solidFill>
                <a:effectLst/>
                <a:latin typeface="inherit"/>
              </a:rPr>
              <a:t>. It’s always best to assume that default settings are public and should be changed accordingly.</a:t>
            </a:r>
          </a:p>
          <a:p>
            <a:pPr fontAlgn="base"/>
            <a:endParaRPr lang="en-GB" sz="2000" dirty="0">
              <a:solidFill>
                <a:srgbClr val="3B3A39"/>
              </a:solidFill>
              <a:latin typeface="inherit"/>
            </a:endParaRPr>
          </a:p>
          <a:p>
            <a:pPr fontAlgn="base"/>
            <a:r>
              <a:rPr lang="en-GB" sz="2000" b="0" i="0" dirty="0" smtClean="0">
                <a:solidFill>
                  <a:srgbClr val="3B3A39"/>
                </a:solidFill>
                <a:effectLst/>
                <a:latin typeface="inherit"/>
              </a:rPr>
              <a:t>Advice on </a:t>
            </a:r>
            <a:r>
              <a:rPr lang="en-GB" sz="2000" b="0" i="0" u="none" strike="noStrike" dirty="0" smtClean="0">
                <a:solidFill>
                  <a:srgbClr val="FF3366"/>
                </a:solidFill>
                <a:effectLst/>
                <a:latin typeface="inherit"/>
                <a:hlinkClick r:id="rId3"/>
              </a:rPr>
              <a:t>using privacy settings</a:t>
            </a:r>
            <a:r>
              <a:rPr lang="en-GB" sz="2000" b="0" i="0" dirty="0" smtClean="0">
                <a:solidFill>
                  <a:srgbClr val="3B3A39"/>
                </a:solidFill>
                <a:effectLst/>
                <a:latin typeface="inherit"/>
              </a:rPr>
              <a:t> on the most popular social apps.</a:t>
            </a:r>
          </a:p>
          <a:p>
            <a:pPr fontAlgn="base"/>
            <a:r>
              <a:rPr lang="en-GB" sz="2000" b="0" i="0" dirty="0" smtClean="0">
                <a:solidFill>
                  <a:srgbClr val="3B3A39"/>
                </a:solidFill>
                <a:effectLst/>
                <a:latin typeface="inherit"/>
                <a:hlinkClick r:id="rId4"/>
              </a:rPr>
              <a:t>https://www.internetmatters.org/hub/guidance/social-networking-how-to-guides-for-parents/</a:t>
            </a:r>
            <a:endParaRPr lang="en-GB" sz="2000" b="0" i="0" dirty="0" smtClean="0">
              <a:solidFill>
                <a:srgbClr val="3B3A39"/>
              </a:solidFill>
              <a:effectLst/>
              <a:latin typeface="inherit"/>
            </a:endParaRPr>
          </a:p>
          <a:p>
            <a:pPr fontAlgn="base"/>
            <a:endParaRPr lang="en-GB" sz="2400" b="0" i="0" dirty="0" smtClean="0">
              <a:solidFill>
                <a:srgbClr val="3B3A39"/>
              </a:solidFill>
              <a:effectLst/>
              <a:latin typeface="inherit"/>
            </a:endParaRPr>
          </a:p>
          <a:p>
            <a:pPr fontAlgn="base"/>
            <a:endParaRPr lang="en-GB" sz="1200" b="0" i="0" dirty="0">
              <a:solidFill>
                <a:srgbClr val="3B3A39"/>
              </a:solidFill>
              <a:effectLst/>
              <a:latin typeface="inherit"/>
            </a:endParaRPr>
          </a:p>
        </p:txBody>
      </p:sp>
      <p:pic>
        <p:nvPicPr>
          <p:cNvPr id="5" name="Picture 4"/>
          <p:cNvPicPr>
            <a:picLocks noChangeAspect="1"/>
          </p:cNvPicPr>
          <p:nvPr/>
        </p:nvPicPr>
        <p:blipFill rotWithShape="1">
          <a:blip r:embed="rId5"/>
          <a:srcRect l="8288" t="32976" r="12833" b="29524"/>
          <a:stretch/>
        </p:blipFill>
        <p:spPr>
          <a:xfrm>
            <a:off x="6330221" y="289211"/>
            <a:ext cx="5527345" cy="1477389"/>
          </a:xfrm>
          <a:prstGeom prst="rect">
            <a:avLst/>
          </a:prstGeom>
        </p:spPr>
      </p:pic>
      <p:pic>
        <p:nvPicPr>
          <p:cNvPr id="13314" name="Picture 2" descr="Disney-club-penguin-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54674" y="3946201"/>
            <a:ext cx="717762" cy="717762"/>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kuddle-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50591" y="3933400"/>
            <a:ext cx="743364" cy="743364"/>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Yourshere-imag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972110" y="3933400"/>
            <a:ext cx="704233" cy="704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06421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CC00"/>
                </a:solidFill>
              </a:rPr>
              <a:t>Set </a:t>
            </a:r>
            <a:r>
              <a:rPr lang="en-GB" dirty="0">
                <a:solidFill>
                  <a:srgbClr val="00CC00"/>
                </a:solidFill>
              </a:rPr>
              <a:t>u</a:t>
            </a:r>
            <a:r>
              <a:rPr lang="en-GB" dirty="0" smtClean="0">
                <a:solidFill>
                  <a:srgbClr val="00CC00"/>
                </a:solidFill>
              </a:rPr>
              <a:t>p safely</a:t>
            </a:r>
            <a:endParaRPr lang="en-GB" dirty="0">
              <a:solidFill>
                <a:srgbClr val="00CC00"/>
              </a:solidFill>
            </a:endParaRPr>
          </a:p>
        </p:txBody>
      </p:sp>
      <p:sp>
        <p:nvSpPr>
          <p:cNvPr id="4" name="Rectangle 3"/>
          <p:cNvSpPr/>
          <p:nvPr/>
        </p:nvSpPr>
        <p:spPr>
          <a:xfrm>
            <a:off x="532263" y="1952853"/>
            <a:ext cx="10629753" cy="3354765"/>
          </a:xfrm>
          <a:prstGeom prst="rect">
            <a:avLst/>
          </a:prstGeom>
        </p:spPr>
        <p:txBody>
          <a:bodyPr wrap="square">
            <a:spAutoFit/>
          </a:bodyPr>
          <a:lstStyle/>
          <a:p>
            <a:pPr fontAlgn="base"/>
            <a:r>
              <a:rPr lang="en-GB" sz="2000" b="1" dirty="0" smtClean="0"/>
              <a:t>Blocking </a:t>
            </a:r>
            <a:r>
              <a:rPr lang="en-GB" sz="2000" b="1" dirty="0"/>
              <a:t>software</a:t>
            </a:r>
            <a:endParaRPr lang="en-GB" sz="2000" dirty="0"/>
          </a:p>
          <a:p>
            <a:pPr fontAlgn="base"/>
            <a:r>
              <a:rPr lang="en-GB" sz="2000" dirty="0"/>
              <a:t>There are a range of new apps and software that </a:t>
            </a:r>
            <a:r>
              <a:rPr lang="en-GB" sz="2000" b="1" dirty="0"/>
              <a:t>block</a:t>
            </a:r>
            <a:r>
              <a:rPr lang="en-GB" sz="2000" dirty="0"/>
              <a:t>, </a:t>
            </a:r>
            <a:r>
              <a:rPr lang="en-GB" sz="2000" b="1" dirty="0"/>
              <a:t>filter</a:t>
            </a:r>
            <a:r>
              <a:rPr lang="en-GB" sz="2000" dirty="0"/>
              <a:t> </a:t>
            </a:r>
            <a:r>
              <a:rPr lang="en-GB" sz="2000" b="1" dirty="0"/>
              <a:t>and</a:t>
            </a:r>
            <a:r>
              <a:rPr lang="en-GB" sz="2000" dirty="0"/>
              <a:t> </a:t>
            </a:r>
            <a:r>
              <a:rPr lang="en-GB" sz="2000" b="1" dirty="0"/>
              <a:t>monitor</a:t>
            </a:r>
            <a:r>
              <a:rPr lang="en-GB" sz="2000" dirty="0"/>
              <a:t> online behaviour. You’ll need to decide as a family whether this is the right approach for you, taking into consideration your child’s age and maturity, and their need for privacy</a:t>
            </a:r>
            <a:r>
              <a:rPr lang="en-GB" sz="2000" dirty="0" smtClean="0"/>
              <a:t>.</a:t>
            </a:r>
          </a:p>
          <a:p>
            <a:pPr fontAlgn="base"/>
            <a:endParaRPr lang="en-GB" sz="2000" dirty="0"/>
          </a:p>
          <a:p>
            <a:pPr fontAlgn="base"/>
            <a:r>
              <a:rPr lang="en-GB" sz="2000" b="1" dirty="0"/>
              <a:t>Negotiating the gaming world</a:t>
            </a:r>
            <a:endParaRPr lang="en-GB" sz="2000" dirty="0"/>
          </a:p>
          <a:p>
            <a:pPr fontAlgn="base"/>
            <a:r>
              <a:rPr lang="en-GB" sz="2000" dirty="0"/>
              <a:t>In some games like Minecraft people deliberately try to intimidate other players. In multi-player games where gamers </a:t>
            </a:r>
            <a:r>
              <a:rPr lang="en-GB" sz="2000" dirty="0">
                <a:hlinkClick r:id="rId2"/>
              </a:rPr>
              <a:t>talk to one another</a:t>
            </a:r>
            <a:r>
              <a:rPr lang="en-GB" sz="2000" dirty="0"/>
              <a:t> – you might find </a:t>
            </a:r>
            <a:r>
              <a:rPr lang="en-GB" sz="2000" b="1" dirty="0"/>
              <a:t>abusive</a:t>
            </a:r>
            <a:r>
              <a:rPr lang="en-GB" sz="2000" dirty="0"/>
              <a:t> </a:t>
            </a:r>
            <a:r>
              <a:rPr lang="en-GB" sz="2000" b="1" dirty="0"/>
              <a:t>language</a:t>
            </a:r>
            <a:r>
              <a:rPr lang="en-GB" sz="2000" dirty="0"/>
              <a:t>, </a:t>
            </a:r>
            <a:r>
              <a:rPr lang="en-GB" sz="2000" b="1" dirty="0"/>
              <a:t>harassment</a:t>
            </a:r>
            <a:r>
              <a:rPr lang="en-GB" sz="2000" dirty="0"/>
              <a:t> and there have been instances of </a:t>
            </a:r>
            <a:r>
              <a:rPr lang="en-GB" sz="2000" b="1" dirty="0"/>
              <a:t>grooming</a:t>
            </a:r>
            <a:r>
              <a:rPr lang="en-GB" sz="2000" dirty="0"/>
              <a:t>. It’s vital therefore that your child knows how to report abuse and talks to you if something is causing them concern.</a:t>
            </a:r>
          </a:p>
          <a:p>
            <a:pPr fontAlgn="base"/>
            <a:endParaRPr lang="en-GB" sz="1200" b="0" i="0" dirty="0">
              <a:solidFill>
                <a:srgbClr val="3B3A39"/>
              </a:solidFill>
              <a:effectLst/>
              <a:latin typeface="inherit"/>
            </a:endParaRPr>
          </a:p>
        </p:txBody>
      </p:sp>
      <p:pic>
        <p:nvPicPr>
          <p:cNvPr id="5" name="Picture 2"/>
          <p:cNvPicPr>
            <a:picLocks noChangeAspect="1" noChangeArrowheads="1"/>
          </p:cNvPicPr>
          <p:nvPr/>
        </p:nvPicPr>
        <p:blipFill>
          <a:blip r:embed="rId3" cstate="print"/>
          <a:srcRect l="69195" t="61649" r="20507" b="31889"/>
          <a:stretch>
            <a:fillRect/>
          </a:stretch>
        </p:blipFill>
        <p:spPr bwMode="auto">
          <a:xfrm>
            <a:off x="8782334" y="5307618"/>
            <a:ext cx="2819400" cy="1105647"/>
          </a:xfrm>
          <a:prstGeom prst="rect">
            <a:avLst/>
          </a:prstGeom>
          <a:ln w="127000" cap="sq">
            <a:no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5439075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What does a good social media profile look like?</a:t>
            </a:r>
            <a:br>
              <a:rPr lang="en-GB" dirty="0"/>
            </a:br>
            <a:endParaRPr lang="en-GB" dirty="0"/>
          </a:p>
        </p:txBody>
      </p:sp>
      <p:pic>
        <p:nvPicPr>
          <p:cNvPr id="4098" name="Picture 2" descr="deskto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44447" y="1027906"/>
            <a:ext cx="5046132" cy="573386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49867" y="2077704"/>
            <a:ext cx="3454399" cy="3139321"/>
          </a:xfrm>
          <a:prstGeom prst="rect">
            <a:avLst/>
          </a:prstGeom>
        </p:spPr>
        <p:txBody>
          <a:bodyPr wrap="square">
            <a:spAutoFit/>
          </a:bodyPr>
          <a:lstStyle/>
          <a:p>
            <a:pPr fontAlgn="base"/>
            <a:r>
              <a:rPr lang="en-GB" b="1" i="0" dirty="0" smtClean="0">
                <a:solidFill>
                  <a:srgbClr val="3B3A39"/>
                </a:solidFill>
                <a:effectLst/>
                <a:latin typeface="inherit"/>
              </a:rPr>
              <a:t>A good profile</a:t>
            </a:r>
          </a:p>
          <a:p>
            <a:pPr fontAlgn="base"/>
            <a:endParaRPr lang="en-GB" b="0" i="0" dirty="0" smtClean="0">
              <a:solidFill>
                <a:srgbClr val="3B3A39"/>
              </a:solidFill>
              <a:effectLst/>
              <a:latin typeface="inherit"/>
            </a:endParaRPr>
          </a:p>
          <a:p>
            <a:pPr fontAlgn="base"/>
            <a:r>
              <a:rPr lang="en-GB" b="0" i="0" dirty="0" smtClean="0">
                <a:solidFill>
                  <a:srgbClr val="3B3A39"/>
                </a:solidFill>
                <a:effectLst/>
                <a:latin typeface="inherit"/>
              </a:rPr>
              <a:t>Use their nickname and a profile picture of their pet or favourite band, rather than themselves, and encourage them to only be friends with people they know in real life. Avoid sharing personal information like school, age and place they live.</a:t>
            </a:r>
          </a:p>
        </p:txBody>
      </p:sp>
    </p:spTree>
    <p:extLst>
      <p:ext uri="{BB962C8B-B14F-4D97-AF65-F5344CB8AC3E}">
        <p14:creationId xmlns:p14="http://schemas.microsoft.com/office/powerpoint/2010/main" val="11099479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Inappropriate Content</a:t>
            </a:r>
            <a:endParaRPr lang="en-GB" dirty="0"/>
          </a:p>
        </p:txBody>
      </p:sp>
      <p:sp>
        <p:nvSpPr>
          <p:cNvPr id="3" name="Content Placeholder 2"/>
          <p:cNvSpPr>
            <a:spLocks noGrp="1"/>
          </p:cNvSpPr>
          <p:nvPr>
            <p:ph idx="1"/>
          </p:nvPr>
        </p:nvSpPr>
        <p:spPr>
          <a:xfrm>
            <a:off x="627797" y="1525375"/>
            <a:ext cx="10726003" cy="4779892"/>
          </a:xfrm>
        </p:spPr>
        <p:txBody>
          <a:bodyPr>
            <a:normAutofit fontScale="40000" lnSpcReduction="20000"/>
          </a:bodyPr>
          <a:lstStyle/>
          <a:p>
            <a:pPr marL="0" indent="0" fontAlgn="base">
              <a:buNone/>
            </a:pPr>
            <a:r>
              <a:rPr lang="en-GB" sz="6000" dirty="0">
                <a:solidFill>
                  <a:srgbClr val="00CC00"/>
                </a:solidFill>
              </a:rPr>
              <a:t>What sort of inappropriate content might my child see?</a:t>
            </a:r>
          </a:p>
          <a:p>
            <a:pPr marL="0" indent="0" fontAlgn="base">
              <a:buNone/>
            </a:pPr>
            <a:r>
              <a:rPr lang="en-GB" sz="4900" dirty="0" smtClean="0"/>
              <a:t>Inappropriate </a:t>
            </a:r>
            <a:r>
              <a:rPr lang="en-GB" sz="4900" dirty="0"/>
              <a:t>content includes information or images that upset your child, material that’s directed at adults, inaccurate information or information that might lead or tempt your child into unlawful or dangerous behaviour. This could be:</a:t>
            </a:r>
          </a:p>
          <a:p>
            <a:pPr fontAlgn="base"/>
            <a:r>
              <a:rPr lang="en-GB" sz="4900" dirty="0">
                <a:hlinkClick r:id="rId2"/>
              </a:rPr>
              <a:t>pornographic material</a:t>
            </a:r>
            <a:endParaRPr lang="en-GB" sz="4900" dirty="0"/>
          </a:p>
          <a:p>
            <a:pPr fontAlgn="base"/>
            <a:r>
              <a:rPr lang="en-GB" sz="4900" dirty="0"/>
              <a:t>content containing swearing</a:t>
            </a:r>
          </a:p>
          <a:p>
            <a:pPr fontAlgn="base"/>
            <a:r>
              <a:rPr lang="en-GB" sz="4900" dirty="0"/>
              <a:t>sites that encourage vandalism, crime, terrorism, racism, eating disorders, even suicide</a:t>
            </a:r>
          </a:p>
          <a:p>
            <a:pPr fontAlgn="base"/>
            <a:r>
              <a:rPr lang="en-GB" sz="4900" dirty="0"/>
              <a:t>pictures, videos or games which show images of violence or cruelty to other people or animals</a:t>
            </a:r>
          </a:p>
          <a:p>
            <a:pPr fontAlgn="base"/>
            <a:r>
              <a:rPr lang="en-GB" sz="4900" dirty="0"/>
              <a:t>gambling sites</a:t>
            </a:r>
          </a:p>
          <a:p>
            <a:pPr fontAlgn="base"/>
            <a:r>
              <a:rPr lang="en-GB" sz="4900" dirty="0"/>
              <a:t>unmoderated </a:t>
            </a:r>
            <a:r>
              <a:rPr lang="en-GB" sz="4900" dirty="0">
                <a:hlinkClick r:id="rId3"/>
              </a:rPr>
              <a:t>chatrooms</a:t>
            </a:r>
            <a:r>
              <a:rPr lang="en-GB" sz="4900" dirty="0"/>
              <a:t> – where there’s no one supervising the conversation and barring unsuitable comments.</a:t>
            </a:r>
          </a:p>
          <a:p>
            <a:pPr marL="0" indent="0" fontAlgn="base">
              <a:buNone/>
            </a:pPr>
            <a:r>
              <a:rPr lang="en-GB" sz="4900" dirty="0"/>
              <a:t>It can be </a:t>
            </a:r>
            <a:r>
              <a:rPr lang="en-GB" sz="4900" b="1" dirty="0"/>
              <a:t>difficult</a:t>
            </a:r>
            <a:r>
              <a:rPr lang="en-GB" sz="4900" dirty="0"/>
              <a:t> </a:t>
            </a:r>
            <a:r>
              <a:rPr lang="en-GB" sz="4900" b="1" dirty="0"/>
              <a:t>to</a:t>
            </a:r>
            <a:r>
              <a:rPr lang="en-GB" sz="4900" dirty="0"/>
              <a:t> </a:t>
            </a:r>
            <a:r>
              <a:rPr lang="en-GB" sz="4900" b="1" dirty="0"/>
              <a:t>monitor</a:t>
            </a:r>
            <a:r>
              <a:rPr lang="en-GB" sz="4900" dirty="0"/>
              <a:t> what your child is viewing as they can access this material through any internet enabled device, including mobile ones such as a phone or tablet. Sometimes your child may stumble upon unsuitable sites by </a:t>
            </a:r>
            <a:r>
              <a:rPr lang="en-GB" sz="4900" b="1" dirty="0"/>
              <a:t>accident</a:t>
            </a:r>
            <a:r>
              <a:rPr lang="en-GB" sz="4900" dirty="0"/>
              <a:t>, through </a:t>
            </a:r>
            <a:r>
              <a:rPr lang="en-GB" sz="4900" dirty="0">
                <a:hlinkClick r:id="rId4"/>
              </a:rPr>
              <a:t>apps</a:t>
            </a:r>
            <a:r>
              <a:rPr lang="en-GB" sz="4900" dirty="0"/>
              <a:t> they’ve downloaded to their mobile device or through links they’ve been sent by friends, chatting to others online, or even through inter-device communication systems such as Bluetooth or Apple’s </a:t>
            </a:r>
            <a:r>
              <a:rPr lang="en-GB" sz="4900" dirty="0" err="1"/>
              <a:t>AirDrop</a:t>
            </a:r>
            <a:r>
              <a:rPr lang="en-GB" sz="4900" dirty="0"/>
              <a:t>.</a:t>
            </a:r>
          </a:p>
          <a:p>
            <a:endParaRPr lang="en-GB" dirty="0"/>
          </a:p>
        </p:txBody>
      </p:sp>
      <p:pic>
        <p:nvPicPr>
          <p:cNvPr id="1028" name="Picture 4" descr="home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84908" y="209371"/>
            <a:ext cx="1481315" cy="1481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9763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base"/>
            <a:r>
              <a:rPr lang="en-GB" dirty="0"/>
              <a:t>Talk to your child about avoiding inappropriate </a:t>
            </a:r>
            <a:r>
              <a:rPr lang="en-GB" dirty="0" smtClean="0"/>
              <a:t>content</a:t>
            </a:r>
            <a:endParaRPr lang="en-GB" dirty="0"/>
          </a:p>
        </p:txBody>
      </p:sp>
      <p:sp>
        <p:nvSpPr>
          <p:cNvPr id="5" name="Rectangle 4"/>
          <p:cNvSpPr/>
          <p:nvPr/>
        </p:nvSpPr>
        <p:spPr>
          <a:xfrm>
            <a:off x="483358" y="1625798"/>
            <a:ext cx="7899955" cy="4893647"/>
          </a:xfrm>
          <a:prstGeom prst="rect">
            <a:avLst/>
          </a:prstGeom>
        </p:spPr>
        <p:txBody>
          <a:bodyPr wrap="square">
            <a:spAutoFit/>
          </a:bodyPr>
          <a:lstStyle/>
          <a:p>
            <a:pPr marL="285750" indent="-285750" fontAlgn="base">
              <a:buFont typeface="Arial" panose="020B0604020202020204" pitchFamily="34" charset="0"/>
              <a:buChar char="•"/>
            </a:pPr>
            <a:r>
              <a:rPr lang="en-GB" b="1" i="0" dirty="0" smtClean="0">
                <a:solidFill>
                  <a:srgbClr val="3B3A39"/>
                </a:solidFill>
                <a:effectLst/>
                <a:latin typeface="Montserrat"/>
              </a:rPr>
              <a:t>Start a conversation</a:t>
            </a:r>
            <a:endParaRPr lang="en-GB" b="1" i="0" dirty="0" smtClean="0">
              <a:solidFill>
                <a:srgbClr val="3B3A39"/>
              </a:solidFill>
              <a:effectLst/>
              <a:latin typeface="Bitter"/>
            </a:endParaRPr>
          </a:p>
          <a:p>
            <a:pPr fontAlgn="base"/>
            <a:r>
              <a:rPr lang="en-GB" sz="1600" b="0" i="0" dirty="0" smtClean="0">
                <a:solidFill>
                  <a:srgbClr val="3B3A39"/>
                </a:solidFill>
                <a:effectLst/>
                <a:latin typeface="inherit"/>
              </a:rPr>
              <a:t>As soon as your child starts to use the internet you should begin to talk about what they might find there. Help them understand that sometimes they may come across things that they’d prefer not to see, or that you would prefer they didn’t see. Try to have these conversations regularly.</a:t>
            </a:r>
          </a:p>
          <a:p>
            <a:pPr fontAlgn="base"/>
            <a:endParaRPr lang="en-GB" sz="1600" b="0" i="0" dirty="0" smtClean="0">
              <a:solidFill>
                <a:srgbClr val="3B3A39"/>
              </a:solidFill>
              <a:effectLst/>
              <a:latin typeface="inherit"/>
            </a:endParaRPr>
          </a:p>
          <a:p>
            <a:pPr marL="285750" indent="-285750" fontAlgn="base">
              <a:buFont typeface="Arial" panose="020B0604020202020204" pitchFamily="34" charset="0"/>
              <a:buChar char="•"/>
            </a:pPr>
            <a:r>
              <a:rPr lang="en-GB" b="1" i="0" dirty="0" smtClean="0">
                <a:solidFill>
                  <a:srgbClr val="3B3A39"/>
                </a:solidFill>
                <a:effectLst/>
                <a:latin typeface="Montserrat"/>
              </a:rPr>
              <a:t>Make sure they know about age limits</a:t>
            </a:r>
            <a:endParaRPr lang="en-GB" b="1" i="0" dirty="0" smtClean="0">
              <a:solidFill>
                <a:srgbClr val="3B3A39"/>
              </a:solidFill>
              <a:effectLst/>
              <a:latin typeface="Bitter"/>
            </a:endParaRPr>
          </a:p>
          <a:p>
            <a:pPr fontAlgn="base"/>
            <a:r>
              <a:rPr lang="en-GB" sz="1600" b="0" i="0" dirty="0" smtClean="0">
                <a:solidFill>
                  <a:srgbClr val="3B3A39"/>
                </a:solidFill>
                <a:effectLst/>
                <a:latin typeface="inherit"/>
              </a:rPr>
              <a:t>Many sites have a minimum age limit of 13 – this includes websites like YouTube and Facebook. Explain to your child that age limits are there to help protect them from unsuitable content.</a:t>
            </a:r>
          </a:p>
          <a:p>
            <a:pPr fontAlgn="base"/>
            <a:endParaRPr lang="en-GB" sz="1600" b="0" i="0" dirty="0" smtClean="0">
              <a:solidFill>
                <a:srgbClr val="3B3A39"/>
              </a:solidFill>
              <a:effectLst/>
              <a:latin typeface="inherit"/>
            </a:endParaRPr>
          </a:p>
          <a:p>
            <a:pPr marL="285750" indent="-285750" fontAlgn="base">
              <a:buFont typeface="Arial" panose="020B0604020202020204" pitchFamily="34" charset="0"/>
              <a:buChar char="•"/>
            </a:pPr>
            <a:r>
              <a:rPr lang="en-GB" b="1" i="0" dirty="0" smtClean="0">
                <a:solidFill>
                  <a:srgbClr val="3B3A39"/>
                </a:solidFill>
                <a:effectLst/>
                <a:latin typeface="Montserrat"/>
              </a:rPr>
              <a:t>Agree ground rules</a:t>
            </a:r>
            <a:endParaRPr lang="en-GB" b="1" i="0" dirty="0" smtClean="0">
              <a:solidFill>
                <a:srgbClr val="3B3A39"/>
              </a:solidFill>
              <a:effectLst/>
              <a:latin typeface="Bitter"/>
            </a:endParaRPr>
          </a:p>
          <a:p>
            <a:pPr fontAlgn="base"/>
            <a:r>
              <a:rPr lang="en-GB" sz="1600" b="0" i="0" dirty="0" smtClean="0">
                <a:solidFill>
                  <a:srgbClr val="3B3A39"/>
                </a:solidFill>
                <a:effectLst/>
                <a:latin typeface="inherit"/>
              </a:rPr>
              <a:t>Find out the kind of things your child likes to do online and agree which websites and apps are the best for them to use. These should include the search engines they use to find information.</a:t>
            </a:r>
          </a:p>
          <a:p>
            <a:pPr fontAlgn="base"/>
            <a:endParaRPr lang="en-GB" sz="1600" b="0" i="0" dirty="0" smtClean="0">
              <a:solidFill>
                <a:srgbClr val="3B3A39"/>
              </a:solidFill>
              <a:effectLst/>
              <a:latin typeface="inherit"/>
            </a:endParaRPr>
          </a:p>
          <a:p>
            <a:pPr marL="285750" indent="-285750" fontAlgn="base">
              <a:buFont typeface="Arial" panose="020B0604020202020204" pitchFamily="34" charset="0"/>
              <a:buChar char="•"/>
            </a:pPr>
            <a:r>
              <a:rPr lang="en-GB" b="1" i="0" dirty="0" smtClean="0">
                <a:solidFill>
                  <a:srgbClr val="3B3A39"/>
                </a:solidFill>
                <a:effectLst/>
                <a:latin typeface="Montserrat"/>
              </a:rPr>
              <a:t>Be calm and reassuring</a:t>
            </a:r>
            <a:endParaRPr lang="en-GB" b="1" i="0" dirty="0" smtClean="0">
              <a:solidFill>
                <a:srgbClr val="3B3A39"/>
              </a:solidFill>
              <a:effectLst/>
              <a:latin typeface="Bitter"/>
            </a:endParaRPr>
          </a:p>
          <a:p>
            <a:pPr fontAlgn="base"/>
            <a:r>
              <a:rPr lang="en-GB" sz="1600" b="0" i="0" dirty="0" smtClean="0">
                <a:solidFill>
                  <a:srgbClr val="3B3A39"/>
                </a:solidFill>
                <a:effectLst/>
                <a:latin typeface="inherit"/>
              </a:rPr>
              <a:t>Let your child know they can talk to you or a trusted adult if they come across anything that upsets them online.</a:t>
            </a:r>
            <a:endParaRPr lang="en-GB" sz="1600" b="0" i="0" dirty="0">
              <a:solidFill>
                <a:srgbClr val="3B3A39"/>
              </a:solidFill>
              <a:effectLst/>
              <a:latin typeface="inherit"/>
            </a:endParaRPr>
          </a:p>
        </p:txBody>
      </p:sp>
      <p:pic>
        <p:nvPicPr>
          <p:cNvPr id="6" name="Picture 5"/>
          <p:cNvPicPr>
            <a:picLocks noChangeAspect="1"/>
          </p:cNvPicPr>
          <p:nvPr/>
        </p:nvPicPr>
        <p:blipFill rotWithShape="1">
          <a:blip r:embed="rId2"/>
          <a:srcRect l="16259" t="8722" r="16714" b="5083"/>
          <a:stretch/>
        </p:blipFill>
        <p:spPr>
          <a:xfrm>
            <a:off x="8383313" y="897968"/>
            <a:ext cx="3515784" cy="2541928"/>
          </a:xfrm>
          <a:prstGeom prst="rect">
            <a:avLst/>
          </a:prstGeom>
        </p:spPr>
      </p:pic>
      <p:pic>
        <p:nvPicPr>
          <p:cNvPr id="7" name="Picture 6"/>
          <p:cNvPicPr>
            <a:picLocks noChangeAspect="1"/>
          </p:cNvPicPr>
          <p:nvPr/>
        </p:nvPicPr>
        <p:blipFill rotWithShape="1">
          <a:blip r:embed="rId3"/>
          <a:srcRect l="22972" t="10587" r="23743" b="31017"/>
          <a:stretch/>
        </p:blipFill>
        <p:spPr>
          <a:xfrm>
            <a:off x="8323385" y="3878097"/>
            <a:ext cx="3575712" cy="2203146"/>
          </a:xfrm>
          <a:prstGeom prst="rect">
            <a:avLst/>
          </a:prstGeom>
        </p:spPr>
      </p:pic>
    </p:spTree>
    <p:extLst>
      <p:ext uri="{BB962C8B-B14F-4D97-AF65-F5344CB8AC3E}">
        <p14:creationId xmlns:p14="http://schemas.microsoft.com/office/powerpoint/2010/main" val="42542457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Online Grooming</a:t>
            </a:r>
            <a:endParaRPr lang="en-GB" dirty="0"/>
          </a:p>
        </p:txBody>
      </p:sp>
      <p:sp>
        <p:nvSpPr>
          <p:cNvPr id="3" name="Content Placeholder 2"/>
          <p:cNvSpPr>
            <a:spLocks noGrp="1"/>
          </p:cNvSpPr>
          <p:nvPr>
            <p:ph idx="1"/>
          </p:nvPr>
        </p:nvSpPr>
        <p:spPr>
          <a:xfrm>
            <a:off x="7327289" y="2317714"/>
            <a:ext cx="4286956" cy="1668202"/>
          </a:xfrm>
        </p:spPr>
        <p:txBody>
          <a:bodyPr/>
          <a:lstStyle/>
          <a:p>
            <a:pPr marL="0" indent="0">
              <a:buNone/>
            </a:pPr>
            <a:r>
              <a:rPr lang="en-GB" dirty="0" smtClean="0">
                <a:hlinkClick r:id="rId2"/>
              </a:rPr>
              <a:t>https://youtu.be/Pt-9NI1qCKI</a:t>
            </a:r>
            <a:endParaRPr lang="en-GB" dirty="0" smtClean="0"/>
          </a:p>
          <a:p>
            <a:endParaRPr lang="en-GB" dirty="0"/>
          </a:p>
        </p:txBody>
      </p:sp>
      <p:sp>
        <p:nvSpPr>
          <p:cNvPr id="5" name="Rectangle 4"/>
          <p:cNvSpPr/>
          <p:nvPr/>
        </p:nvSpPr>
        <p:spPr>
          <a:xfrm>
            <a:off x="587022" y="1825625"/>
            <a:ext cx="6096000" cy="4770537"/>
          </a:xfrm>
          <a:prstGeom prst="rect">
            <a:avLst/>
          </a:prstGeom>
        </p:spPr>
        <p:txBody>
          <a:bodyPr>
            <a:spAutoFit/>
          </a:bodyPr>
          <a:lstStyle/>
          <a:p>
            <a:pPr marL="285750" indent="-285750" fontAlgn="base">
              <a:buFont typeface="Arial" panose="020B0604020202020204" pitchFamily="34" charset="0"/>
              <a:buChar char="•"/>
            </a:pPr>
            <a:r>
              <a:rPr lang="en-GB" sz="1600" b="0" i="0" dirty="0" smtClean="0">
                <a:solidFill>
                  <a:srgbClr val="3B3A39"/>
                </a:solidFill>
                <a:effectLst/>
                <a:latin typeface="Montserrat"/>
              </a:rPr>
              <a:t>Groomers may go to a social network used by young people and pretend to be one of them. They might attempt to gain trust by using </a:t>
            </a:r>
            <a:r>
              <a:rPr lang="en-GB" sz="1600" b="1" i="0" dirty="0" smtClean="0">
                <a:solidFill>
                  <a:srgbClr val="3B3A39"/>
                </a:solidFill>
                <a:effectLst/>
                <a:latin typeface="Montserrat"/>
              </a:rPr>
              <a:t>fake profile pictures, pretending to have similar interests, offering gifts and saying nice things </a:t>
            </a:r>
            <a:r>
              <a:rPr lang="en-GB" sz="1600" b="0" i="0" dirty="0" smtClean="0">
                <a:solidFill>
                  <a:srgbClr val="3B3A39"/>
                </a:solidFill>
                <a:effectLst/>
                <a:latin typeface="Montserrat"/>
              </a:rPr>
              <a:t>to the child.</a:t>
            </a:r>
          </a:p>
          <a:p>
            <a:pPr marL="285750" indent="-285750" fontAlgn="base">
              <a:buFont typeface="Arial" panose="020B0604020202020204" pitchFamily="34" charset="0"/>
              <a:buChar char="•"/>
            </a:pPr>
            <a:endParaRPr lang="en-GB" sz="1600" b="0" i="0" dirty="0" smtClean="0">
              <a:solidFill>
                <a:srgbClr val="3B3A39"/>
              </a:solidFill>
              <a:effectLst/>
              <a:latin typeface="Montserrat"/>
            </a:endParaRPr>
          </a:p>
          <a:p>
            <a:pPr marL="285750" indent="-285750" fontAlgn="base">
              <a:buFont typeface="Arial" panose="020B0604020202020204" pitchFamily="34" charset="0"/>
              <a:buChar char="•"/>
            </a:pPr>
            <a:r>
              <a:rPr lang="en-GB" sz="1600" b="0" i="0" dirty="0" smtClean="0">
                <a:solidFill>
                  <a:srgbClr val="3B3A39"/>
                </a:solidFill>
                <a:effectLst/>
                <a:latin typeface="Montserrat"/>
              </a:rPr>
              <a:t>Once they have the child’s trust the groomer </a:t>
            </a:r>
            <a:r>
              <a:rPr lang="en-GB" sz="1600" b="1" i="0" dirty="0" smtClean="0">
                <a:solidFill>
                  <a:srgbClr val="3B3A39"/>
                </a:solidFill>
                <a:effectLst/>
                <a:latin typeface="Montserrat"/>
              </a:rPr>
              <a:t>often steers the conversation towards their sexual experiences</a:t>
            </a:r>
            <a:r>
              <a:rPr lang="en-GB" sz="1600" b="0" i="0" dirty="0" smtClean="0">
                <a:solidFill>
                  <a:srgbClr val="3B3A39"/>
                </a:solidFill>
                <a:effectLst/>
                <a:latin typeface="Montserrat"/>
              </a:rPr>
              <a:t>, even asking them to send sexual photographs or videos of themselves. Some may try to set up a </a:t>
            </a:r>
            <a:r>
              <a:rPr lang="en-GB" sz="1600" b="1" i="0" dirty="0" smtClean="0">
                <a:solidFill>
                  <a:srgbClr val="3B3A39"/>
                </a:solidFill>
                <a:effectLst/>
                <a:latin typeface="Montserrat"/>
              </a:rPr>
              <a:t>meeting</a:t>
            </a:r>
            <a:r>
              <a:rPr lang="en-GB" sz="1600" b="0" i="0" dirty="0" smtClean="0">
                <a:solidFill>
                  <a:srgbClr val="3B3A39"/>
                </a:solidFill>
                <a:effectLst/>
                <a:latin typeface="Montserrat"/>
              </a:rPr>
              <a:t>, or even </a:t>
            </a:r>
            <a:r>
              <a:rPr lang="en-GB" sz="1600" b="1" i="0" dirty="0" smtClean="0">
                <a:solidFill>
                  <a:srgbClr val="3B3A39"/>
                </a:solidFill>
                <a:effectLst/>
                <a:latin typeface="Montserrat"/>
              </a:rPr>
              <a:t>blackmail</a:t>
            </a:r>
            <a:r>
              <a:rPr lang="en-GB" sz="1600" b="0" i="0" dirty="0" smtClean="0">
                <a:solidFill>
                  <a:srgbClr val="3B3A39"/>
                </a:solidFill>
                <a:effectLst/>
                <a:latin typeface="Montserrat"/>
              </a:rPr>
              <a:t> children by threatening to share the pictures or videos with the child’s family and friends.</a:t>
            </a:r>
          </a:p>
          <a:p>
            <a:pPr marL="285750" indent="-285750" fontAlgn="base">
              <a:buFont typeface="Arial" panose="020B0604020202020204" pitchFamily="34" charset="0"/>
              <a:buChar char="•"/>
            </a:pPr>
            <a:endParaRPr lang="en-GB" sz="1600" b="0" i="0" dirty="0" smtClean="0">
              <a:solidFill>
                <a:srgbClr val="3B3A39"/>
              </a:solidFill>
              <a:effectLst/>
              <a:latin typeface="Montserrat"/>
            </a:endParaRPr>
          </a:p>
          <a:p>
            <a:pPr marL="285750" indent="-285750" fontAlgn="base">
              <a:buFont typeface="Arial" panose="020B0604020202020204" pitchFamily="34" charset="0"/>
              <a:buChar char="•"/>
            </a:pPr>
            <a:r>
              <a:rPr lang="en-GB" sz="1600" b="0" i="0" dirty="0" smtClean="0">
                <a:solidFill>
                  <a:srgbClr val="3B3A39"/>
                </a:solidFill>
                <a:effectLst/>
                <a:latin typeface="Montserrat"/>
              </a:rPr>
              <a:t>Online groomers are </a:t>
            </a:r>
            <a:r>
              <a:rPr lang="en-GB" sz="1600" b="1" i="0" dirty="0" smtClean="0">
                <a:solidFill>
                  <a:srgbClr val="3B3A39"/>
                </a:solidFill>
                <a:effectLst/>
                <a:latin typeface="Montserrat"/>
              </a:rPr>
              <a:t>not always strangers</a:t>
            </a:r>
            <a:r>
              <a:rPr lang="en-GB" sz="1600" b="0" i="0" dirty="0" smtClean="0">
                <a:solidFill>
                  <a:srgbClr val="3B3A39"/>
                </a:solidFill>
                <a:effectLst/>
                <a:latin typeface="Montserrat"/>
              </a:rPr>
              <a:t>. In many situations they may already have met them through their family or social activities, and use the internet to build rapport with them. Sometimes </a:t>
            </a:r>
            <a:r>
              <a:rPr lang="en-GB" sz="1600" b="1" i="0" dirty="0" smtClean="0">
                <a:solidFill>
                  <a:srgbClr val="3B3A39"/>
                </a:solidFill>
                <a:effectLst/>
                <a:latin typeface="Montserrat"/>
              </a:rPr>
              <a:t>children don’t realise they’ve been groomed</a:t>
            </a:r>
            <a:r>
              <a:rPr lang="en-GB" sz="1600" b="0" i="0" dirty="0" smtClean="0">
                <a:solidFill>
                  <a:srgbClr val="3B3A39"/>
                </a:solidFill>
                <a:effectLst/>
                <a:latin typeface="Montserrat"/>
              </a:rPr>
              <a:t>, and think that the person is their boyfriend or girlfriend.</a:t>
            </a:r>
            <a:endParaRPr lang="en-GB" sz="1600" b="0" i="0" dirty="0">
              <a:solidFill>
                <a:srgbClr val="3B3A39"/>
              </a:solidFill>
              <a:effectLst/>
              <a:latin typeface="Montserrat"/>
            </a:endParaRPr>
          </a:p>
        </p:txBody>
      </p:sp>
      <p:pic>
        <p:nvPicPr>
          <p:cNvPr id="6" name="Picture 5"/>
          <p:cNvPicPr>
            <a:picLocks noChangeAspect="1"/>
          </p:cNvPicPr>
          <p:nvPr/>
        </p:nvPicPr>
        <p:blipFill rotWithShape="1">
          <a:blip r:embed="rId3"/>
          <a:srcRect l="9649" t="56719" r="82434" b="28281"/>
          <a:stretch/>
        </p:blipFill>
        <p:spPr>
          <a:xfrm>
            <a:off x="9997020" y="322547"/>
            <a:ext cx="1617225" cy="1722658"/>
          </a:xfrm>
          <a:prstGeom prst="rect">
            <a:avLst/>
          </a:prstGeom>
        </p:spPr>
      </p:pic>
      <p:sp>
        <p:nvSpPr>
          <p:cNvPr id="7" name="TextBox 6"/>
          <p:cNvSpPr txBox="1"/>
          <p:nvPr/>
        </p:nvSpPr>
        <p:spPr>
          <a:xfrm>
            <a:off x="7792872" y="3548417"/>
            <a:ext cx="3560928" cy="2554545"/>
          </a:xfrm>
          <a:prstGeom prst="rect">
            <a:avLst/>
          </a:prstGeom>
          <a:solidFill>
            <a:srgbClr val="00CC00"/>
          </a:solidFill>
        </p:spPr>
        <p:txBody>
          <a:bodyPr wrap="square" rtlCol="0">
            <a:spAutoFit/>
          </a:bodyPr>
          <a:lstStyle/>
          <a:p>
            <a:r>
              <a:rPr lang="en-GB" sz="3200" dirty="0" smtClean="0">
                <a:solidFill>
                  <a:schemeClr val="bg1"/>
                </a:solidFill>
              </a:rPr>
              <a:t>SWITCH OFF LOCATION SERVICES ON ALL DEVICES YOUR CHILD HAS ACCESS TO</a:t>
            </a:r>
            <a:endParaRPr lang="en-GB" sz="3200" dirty="0">
              <a:solidFill>
                <a:schemeClr val="bg1"/>
              </a:solidFill>
            </a:endParaRPr>
          </a:p>
        </p:txBody>
      </p:sp>
    </p:spTree>
    <p:extLst>
      <p:ext uri="{BB962C8B-B14F-4D97-AF65-F5344CB8AC3E}">
        <p14:creationId xmlns:p14="http://schemas.microsoft.com/office/powerpoint/2010/main" val="31014442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Share aware</a:t>
            </a:r>
            <a:endParaRPr lang="en-GB" dirty="0"/>
          </a:p>
        </p:txBody>
      </p:sp>
      <p:sp>
        <p:nvSpPr>
          <p:cNvPr id="3" name="Content Placeholder 2"/>
          <p:cNvSpPr>
            <a:spLocks noGrp="1"/>
          </p:cNvSpPr>
          <p:nvPr>
            <p:ph idx="1"/>
          </p:nvPr>
        </p:nvSpPr>
        <p:spPr/>
        <p:txBody>
          <a:bodyPr/>
          <a:lstStyle/>
          <a:p>
            <a:r>
              <a:rPr lang="en-GB" dirty="0" smtClean="0">
                <a:hlinkClick r:id="rId2"/>
              </a:rPr>
              <a:t>https://www.nspcc.org.uk/preventing-abuse/keeping-children-safe/share-aware/</a:t>
            </a:r>
            <a:endParaRPr lang="en-GB" dirty="0" smtClean="0"/>
          </a:p>
          <a:p>
            <a:endParaRPr lang="en-GB" dirty="0"/>
          </a:p>
          <a:p>
            <a:r>
              <a:rPr lang="en-GB" dirty="0" smtClean="0">
                <a:hlinkClick r:id="rId2"/>
              </a:rPr>
              <a:t>https://www.nspcc.org.uk/preventing-abuse/keeping-children-safe/share-aware/</a:t>
            </a:r>
            <a:endParaRPr lang="en-GB" dirty="0" smtClean="0"/>
          </a:p>
          <a:p>
            <a:endParaRPr lang="en-GB" dirty="0"/>
          </a:p>
        </p:txBody>
      </p:sp>
      <p:pic>
        <p:nvPicPr>
          <p:cNvPr id="6146" name="Picture 2" descr="Image result for snap ch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3599" y="248290"/>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4"/>
          <a:srcRect l="9651" t="50326" r="82587" b="36241"/>
          <a:stretch/>
        </p:blipFill>
        <p:spPr>
          <a:xfrm>
            <a:off x="838200" y="4724828"/>
            <a:ext cx="1492474" cy="1452135"/>
          </a:xfrm>
          <a:prstGeom prst="rect">
            <a:avLst/>
          </a:prstGeom>
        </p:spPr>
      </p:pic>
      <p:sp>
        <p:nvSpPr>
          <p:cNvPr id="7" name="Title 1"/>
          <p:cNvSpPr txBox="1">
            <a:spLocks/>
          </p:cNvSpPr>
          <p:nvPr/>
        </p:nvSpPr>
        <p:spPr>
          <a:xfrm>
            <a:off x="2437263" y="478811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t>Sexting</a:t>
            </a:r>
            <a:endParaRPr lang="en-GB"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36030" y="291650"/>
            <a:ext cx="1385390" cy="138539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87466" y="86956"/>
            <a:ext cx="1807597" cy="1794777"/>
          </a:xfrm>
          <a:prstGeom prst="rect">
            <a:avLst/>
          </a:prstGeom>
        </p:spPr>
      </p:pic>
    </p:spTree>
    <p:extLst>
      <p:ext uri="{BB962C8B-B14F-4D97-AF65-F5344CB8AC3E}">
        <p14:creationId xmlns:p14="http://schemas.microsoft.com/office/powerpoint/2010/main" val="20456526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Report and support</a:t>
            </a:r>
            <a:endParaRPr lang="en-GB" dirty="0"/>
          </a:p>
        </p:txBody>
      </p:sp>
      <p:pic>
        <p:nvPicPr>
          <p:cNvPr id="4" name="Picture 2"/>
          <p:cNvPicPr>
            <a:picLocks noChangeAspect="1" noChangeArrowheads="1"/>
          </p:cNvPicPr>
          <p:nvPr/>
        </p:nvPicPr>
        <p:blipFill>
          <a:blip r:embed="rId2" cstate="print"/>
          <a:srcRect l="69195" t="61649" r="20507" b="31889"/>
          <a:stretch>
            <a:fillRect/>
          </a:stretch>
        </p:blipFill>
        <p:spPr bwMode="auto">
          <a:xfrm>
            <a:off x="1153236" y="1922756"/>
            <a:ext cx="2819400" cy="1105647"/>
          </a:xfrm>
          <a:prstGeom prst="rect">
            <a:avLst/>
          </a:prstGeom>
          <a:ln w="127000" cap="sq">
            <a:noFill/>
            <a:miter lim="800000"/>
          </a:ln>
          <a:effectLst>
            <a:outerShdw blurRad="57150" dist="50800" dir="2700000" algn="tl" rotWithShape="0">
              <a:srgbClr val="000000">
                <a:alpha val="40000"/>
              </a:srgbClr>
            </a:outerShdw>
          </a:effectLst>
        </p:spPr>
      </p:pic>
      <p:pic>
        <p:nvPicPr>
          <p:cNvPr id="5" name="Picture 2" descr="ChildLine">
            <a:hlinkClick r:id="rId3" tooltip="ChildLine home"/>
          </p:cNvPr>
          <p:cNvPicPr>
            <a:picLocks noChangeAspect="1" noChangeArrowheads="1"/>
          </p:cNvPicPr>
          <p:nvPr/>
        </p:nvPicPr>
        <p:blipFill>
          <a:blip r:embed="rId4" cstate="print"/>
          <a:srcRect/>
          <a:stretch>
            <a:fillRect/>
          </a:stretch>
        </p:blipFill>
        <p:spPr bwMode="auto">
          <a:xfrm>
            <a:off x="4410430" y="4998449"/>
            <a:ext cx="3000375" cy="1224234"/>
          </a:xfrm>
          <a:prstGeom prst="rect">
            <a:avLst/>
          </a:prstGeom>
          <a:noFill/>
        </p:spPr>
      </p:pic>
      <p:sp>
        <p:nvSpPr>
          <p:cNvPr id="6" name="Rectangle 5"/>
          <p:cNvSpPr/>
          <p:nvPr/>
        </p:nvSpPr>
        <p:spPr>
          <a:xfrm>
            <a:off x="5013276" y="2058395"/>
            <a:ext cx="6546377" cy="1938992"/>
          </a:xfrm>
          <a:prstGeom prst="rect">
            <a:avLst/>
          </a:prstGeom>
        </p:spPr>
        <p:txBody>
          <a:bodyPr wrap="square">
            <a:spAutoFit/>
          </a:bodyPr>
          <a:lstStyle/>
          <a:p>
            <a:pPr algn="ctr"/>
            <a:r>
              <a:rPr lang="en-GB" sz="2400" b="1" dirty="0" smtClean="0"/>
              <a:t>Report suspected online grooming – </a:t>
            </a:r>
            <a:r>
              <a:rPr lang="en-GB" sz="2400" dirty="0" smtClean="0"/>
              <a:t>this could  be a sexual chat, a child being asked to do something that makes them feel uncomfortable or someone insisting on meeting up </a:t>
            </a:r>
          </a:p>
          <a:p>
            <a:pPr algn="ctr"/>
            <a:r>
              <a:rPr lang="en-GB" sz="2400" b="1" dirty="0" smtClean="0">
                <a:hlinkClick r:id=""/>
              </a:rPr>
              <a:t>www.ceop.police.uk</a:t>
            </a:r>
            <a:r>
              <a:rPr lang="en-GB" sz="2400" b="1" dirty="0" smtClean="0"/>
              <a:t> </a:t>
            </a:r>
            <a:endParaRPr lang="en-GB" sz="2400" b="1" dirty="0"/>
          </a:p>
        </p:txBody>
      </p:sp>
      <p:pic>
        <p:nvPicPr>
          <p:cNvPr id="10242" name="Picture 2" descr="Image result for nspc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84757" y="5208074"/>
            <a:ext cx="2511556" cy="619519"/>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Internet Matter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0542" y="4905716"/>
            <a:ext cx="2819400" cy="140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87142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are your children using the internet?</a:t>
            </a:r>
            <a:endParaRPr lang="en-GB" dirty="0"/>
          </a:p>
        </p:txBody>
      </p:sp>
      <p:pic>
        <p:nvPicPr>
          <p:cNvPr id="5" name="Content Placeholder 4"/>
          <p:cNvPicPr>
            <a:picLocks noGrp="1" noChangeAspect="1"/>
          </p:cNvPicPr>
          <p:nvPr>
            <p:ph idx="1"/>
          </p:nvPr>
        </p:nvPicPr>
        <p:blipFill>
          <a:blip r:embed="rId2"/>
          <a:stretch>
            <a:fillRect/>
          </a:stretch>
        </p:blipFill>
        <p:spPr>
          <a:xfrm>
            <a:off x="2006684" y="1825625"/>
            <a:ext cx="8178632" cy="4351338"/>
          </a:xfrm>
          <a:prstGeom prst="rect">
            <a:avLst/>
          </a:prstGeom>
        </p:spPr>
      </p:pic>
      <p:pic>
        <p:nvPicPr>
          <p:cNvPr id="4" name="Picture 2"/>
          <p:cNvPicPr>
            <a:picLocks noChangeAspect="1" noChangeArrowheads="1"/>
          </p:cNvPicPr>
          <p:nvPr/>
        </p:nvPicPr>
        <p:blipFill rotWithShape="1">
          <a:blip r:embed="rId3" cstate="print"/>
          <a:srcRect l="30180" t="19704" r="25285" b="33406"/>
          <a:stretch/>
        </p:blipFill>
        <p:spPr bwMode="auto">
          <a:xfrm>
            <a:off x="503727" y="1799516"/>
            <a:ext cx="7396243" cy="4403556"/>
          </a:xfrm>
          <a:prstGeom prst="rect">
            <a:avLst/>
          </a:prstGeom>
          <a:noFill/>
          <a:ln w="9525">
            <a:noFill/>
            <a:miter lim="800000"/>
            <a:headEnd/>
            <a:tailEnd/>
          </a:ln>
        </p:spPr>
      </p:pic>
      <p:sp>
        <p:nvSpPr>
          <p:cNvPr id="6" name="Rectangle 4"/>
          <p:cNvSpPr txBox="1">
            <a:spLocks noChangeArrowheads="1"/>
          </p:cNvSpPr>
          <p:nvPr/>
        </p:nvSpPr>
        <p:spPr>
          <a:xfrm>
            <a:off x="8132929" y="1690688"/>
            <a:ext cx="3767919" cy="4499396"/>
          </a:xfrm>
          <a:prstGeom prst="rect">
            <a:avLst/>
          </a:prstGeom>
          <a:noFill/>
        </p:spPr>
        <p:txBody>
          <a:bodyPr>
            <a:normAutofit fontScale="85000" lnSpcReduction="20000"/>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1"/>
              </a:solidFill>
              <a:effectLst/>
              <a:uLnTx/>
              <a:uFillTx/>
              <a:ea typeface="+mn-ea"/>
              <a:cs typeface="Arial" pitchFamily="34" charset="0"/>
            </a:endParaRPr>
          </a:p>
          <a:p>
            <a:pPr marR="0" lvl="0" algn="l" defTabSz="914400" rtl="0" eaLnBrk="1" fontAlgn="auto" latinLnBrk="0" hangingPunct="1">
              <a:lnSpc>
                <a:spcPct val="90000"/>
              </a:lnSpc>
              <a:spcBef>
                <a:spcPct val="20000"/>
              </a:spcBef>
              <a:spcAft>
                <a:spcPts val="0"/>
              </a:spcAft>
              <a:buClrTx/>
              <a:buSzTx/>
              <a:tabLst/>
              <a:defRPr/>
            </a:pPr>
            <a:r>
              <a:rPr kumimoji="0" lang="en-US" sz="2800" b="0" i="0" u="none" strike="noStrike" kern="1200" cap="none" spc="0" normalizeH="0" baseline="0" noProof="0" dirty="0" smtClean="0">
                <a:ln>
                  <a:noFill/>
                </a:ln>
                <a:solidFill>
                  <a:srgbClr val="00CC00"/>
                </a:solidFill>
                <a:effectLst/>
                <a:uLnTx/>
                <a:uFillTx/>
                <a:cs typeface="Arial" pitchFamily="34" charset="0"/>
              </a:rPr>
              <a:t>Social networking </a:t>
            </a:r>
            <a:endParaRPr lang="en-US" sz="2800" dirty="0" smtClean="0">
              <a:solidFill>
                <a:srgbClr val="00CC00"/>
              </a:solidFill>
              <a:cs typeface="Arial" pitchFamily="34" charset="0"/>
            </a:endParaRPr>
          </a:p>
          <a:p>
            <a:pPr marR="0" lvl="0" algn="l" defTabSz="914400" rtl="0" eaLnBrk="1" fontAlgn="auto" latinLnBrk="0" hangingPunct="1">
              <a:lnSpc>
                <a:spcPct val="90000"/>
              </a:lnSpc>
              <a:spcBef>
                <a:spcPct val="20000"/>
              </a:spcBef>
              <a:spcAft>
                <a:spcPts val="0"/>
              </a:spcAft>
              <a:buClrTx/>
              <a:buSzTx/>
              <a:tabLst/>
              <a:defRPr/>
            </a:pPr>
            <a:r>
              <a:rPr kumimoji="0" lang="en-US" b="0" i="0" u="none" strike="noStrike" kern="1200" cap="none" spc="0" normalizeH="0" baseline="0" noProof="0" dirty="0" smtClean="0">
                <a:ln>
                  <a:noFill/>
                </a:ln>
                <a:effectLst/>
                <a:uLnTx/>
                <a:uFillTx/>
                <a:ea typeface="+mn-ea"/>
                <a:cs typeface="Arial" pitchFamily="34" charset="0"/>
              </a:rPr>
              <a:t>Facebook</a:t>
            </a:r>
            <a:r>
              <a:rPr lang="en-US" noProof="0" dirty="0" smtClean="0">
                <a:cs typeface="Arial" pitchFamily="34" charset="0"/>
              </a:rPr>
              <a:t>/ </a:t>
            </a:r>
            <a:r>
              <a:rPr kumimoji="0" lang="en-US" b="0" i="0" u="none" strike="noStrike" kern="1200" cap="none" spc="0" normalizeH="0" baseline="0" noProof="0" dirty="0" err="1" smtClean="0">
                <a:ln>
                  <a:noFill/>
                </a:ln>
                <a:effectLst/>
                <a:uLnTx/>
                <a:uFillTx/>
                <a:ea typeface="+mn-ea"/>
                <a:cs typeface="Arial" pitchFamily="34" charset="0"/>
              </a:rPr>
              <a:t>Youtube</a:t>
            </a:r>
            <a:r>
              <a:rPr kumimoji="0" lang="en-US" b="0" i="0" u="none" strike="noStrike" kern="1200" cap="none" spc="0" normalizeH="0" baseline="0" noProof="0" dirty="0" smtClean="0">
                <a:ln>
                  <a:noFill/>
                </a:ln>
                <a:effectLst/>
                <a:uLnTx/>
                <a:uFillTx/>
                <a:ea typeface="+mn-ea"/>
                <a:cs typeface="Arial" pitchFamily="34" charset="0"/>
              </a:rPr>
              <a:t> / Twitter</a:t>
            </a:r>
            <a:r>
              <a:rPr lang="en-US" dirty="0" smtClean="0">
                <a:cs typeface="Arial" pitchFamily="34" charset="0"/>
              </a:rPr>
              <a:t> /</a:t>
            </a:r>
            <a:r>
              <a:rPr lang="en-US" dirty="0" err="1" smtClean="0">
                <a:cs typeface="Arial" pitchFamily="34" charset="0"/>
              </a:rPr>
              <a:t>Instagram</a:t>
            </a:r>
            <a:r>
              <a:rPr lang="en-US" dirty="0" smtClean="0">
                <a:cs typeface="Arial" pitchFamily="34" charset="0"/>
              </a:rPr>
              <a:t> </a:t>
            </a:r>
            <a:endParaRPr kumimoji="0" lang="en-US" b="0" i="0" u="none" strike="noStrike" kern="1200" cap="none" spc="0" normalizeH="0" baseline="0" noProof="0" dirty="0" smtClean="0">
              <a:ln>
                <a:noFill/>
              </a:ln>
              <a:effectLst/>
              <a:uLnTx/>
              <a:uFillTx/>
              <a:cs typeface="Arial" pitchFamily="34" charset="0"/>
            </a:endParaRPr>
          </a:p>
          <a:p>
            <a:pPr marR="0" lvl="0" algn="l" defTabSz="914400" rtl="0" eaLnBrk="1" fontAlgn="auto" latinLnBrk="0" hangingPunct="1">
              <a:lnSpc>
                <a:spcPct val="90000"/>
              </a:lnSpc>
              <a:spcBef>
                <a:spcPct val="20000"/>
              </a:spcBef>
              <a:spcAft>
                <a:spcPts val="0"/>
              </a:spcAft>
              <a:buClrTx/>
              <a:buSzTx/>
              <a:tabLst/>
              <a:defRPr/>
            </a:pPr>
            <a:endParaRPr lang="en-US" sz="2800" dirty="0">
              <a:solidFill>
                <a:srgbClr val="00CC00"/>
              </a:solidFill>
              <a:cs typeface="Arial" pitchFamily="34" charset="0"/>
            </a:endParaRPr>
          </a:p>
          <a:p>
            <a:pPr marR="0" lvl="0" algn="l" defTabSz="914400" rtl="0" eaLnBrk="1" fontAlgn="auto" latinLnBrk="0" hangingPunct="1">
              <a:lnSpc>
                <a:spcPct val="90000"/>
              </a:lnSpc>
              <a:spcBef>
                <a:spcPct val="20000"/>
              </a:spcBef>
              <a:spcAft>
                <a:spcPts val="0"/>
              </a:spcAft>
              <a:buClrTx/>
              <a:buSzTx/>
              <a:tabLst/>
              <a:defRPr/>
            </a:pPr>
            <a:r>
              <a:rPr kumimoji="0" lang="en-US" sz="2800" b="0" i="0" u="none" strike="noStrike" kern="1200" cap="none" spc="0" normalizeH="0" baseline="0" noProof="0" dirty="0" smtClean="0">
                <a:ln>
                  <a:noFill/>
                </a:ln>
                <a:solidFill>
                  <a:srgbClr val="00CC00"/>
                </a:solidFill>
                <a:effectLst/>
                <a:uLnTx/>
                <a:uFillTx/>
                <a:ea typeface="+mn-ea"/>
                <a:cs typeface="Arial" pitchFamily="34" charset="0"/>
              </a:rPr>
              <a:t>Instant messaging</a:t>
            </a:r>
          </a:p>
          <a:p>
            <a:pPr marR="0" lvl="0" algn="l" defTabSz="914400" rtl="0" eaLnBrk="1" fontAlgn="auto" latinLnBrk="0" hangingPunct="1">
              <a:lnSpc>
                <a:spcPct val="90000"/>
              </a:lnSpc>
              <a:spcBef>
                <a:spcPct val="20000"/>
              </a:spcBef>
              <a:spcAft>
                <a:spcPts val="0"/>
              </a:spcAft>
              <a:buClrTx/>
              <a:buSzTx/>
              <a:tabLst/>
              <a:defRPr/>
            </a:pPr>
            <a:r>
              <a:rPr kumimoji="0" lang="en-US" sz="1600" b="0" i="0" u="none" strike="noStrike" kern="1200" cap="none" spc="0" normalizeH="0" baseline="0" noProof="0" dirty="0" smtClean="0">
                <a:ln>
                  <a:noFill/>
                </a:ln>
                <a:effectLst/>
                <a:uLnTx/>
                <a:uFillTx/>
                <a:ea typeface="+mn-ea"/>
                <a:cs typeface="Arial" pitchFamily="34" charset="0"/>
              </a:rPr>
              <a:t>Facetime/Skype/</a:t>
            </a:r>
            <a:r>
              <a:rPr kumimoji="0" lang="en-US" sz="1600" b="0" i="0" u="none" strike="noStrike" kern="1200" cap="none" spc="0" normalizeH="0" noProof="0" dirty="0" smtClean="0">
                <a:ln>
                  <a:noFill/>
                </a:ln>
                <a:effectLst/>
                <a:uLnTx/>
                <a:uFillTx/>
                <a:ea typeface="+mn-ea"/>
                <a:cs typeface="Arial" pitchFamily="34" charset="0"/>
              </a:rPr>
              <a:t> </a:t>
            </a:r>
            <a:r>
              <a:rPr lang="en-US" sz="1600" dirty="0" err="1" smtClean="0">
                <a:cs typeface="Arial" pitchFamily="34" charset="0"/>
              </a:rPr>
              <a:t>Whatsapp</a:t>
            </a:r>
            <a:r>
              <a:rPr lang="en-US" sz="1600" dirty="0" smtClean="0">
                <a:cs typeface="Arial" pitchFamily="34" charset="0"/>
              </a:rPr>
              <a:t>/Snapchat</a:t>
            </a:r>
            <a:endParaRPr kumimoji="0" lang="en-US" sz="1600" b="0" i="0" u="none" strike="noStrike" kern="1200" cap="none" spc="0" normalizeH="0" baseline="0" noProof="0" dirty="0" smtClean="0">
              <a:ln>
                <a:noFill/>
              </a:ln>
              <a:effectLst/>
              <a:uLnTx/>
              <a:uFillTx/>
              <a:cs typeface="Arial" pitchFamily="34" charset="0"/>
            </a:endParaRPr>
          </a:p>
          <a:p>
            <a:pPr marL="342900" marR="0" lvl="0" indent="-342900" algn="l" defTabSz="914400" rtl="0" eaLnBrk="1" fontAlgn="auto" latinLnBrk="0" hangingPunct="1">
              <a:lnSpc>
                <a:spcPct val="90000"/>
              </a:lnSpc>
              <a:spcBef>
                <a:spcPct val="200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smtClean="0">
              <a:ln>
                <a:noFill/>
              </a:ln>
              <a:solidFill>
                <a:srgbClr val="00CC00"/>
              </a:solidFill>
              <a:effectLst/>
              <a:uLnTx/>
              <a:uFillTx/>
              <a:ea typeface="+mn-ea"/>
              <a:cs typeface="Arial" pitchFamily="34" charset="0"/>
            </a:endParaRPr>
          </a:p>
          <a:p>
            <a:pPr marR="0" lvl="0" algn="l" defTabSz="914400" rtl="0" eaLnBrk="1" fontAlgn="auto" latinLnBrk="0" hangingPunct="1">
              <a:lnSpc>
                <a:spcPct val="90000"/>
              </a:lnSpc>
              <a:spcBef>
                <a:spcPct val="20000"/>
              </a:spcBef>
              <a:spcAft>
                <a:spcPts val="0"/>
              </a:spcAft>
              <a:buClrTx/>
              <a:buSzTx/>
              <a:tabLst/>
              <a:defRPr/>
            </a:pPr>
            <a:r>
              <a:rPr lang="en-US" sz="2800" dirty="0" smtClean="0">
                <a:solidFill>
                  <a:srgbClr val="00CC00"/>
                </a:solidFill>
                <a:cs typeface="Arial" pitchFamily="34" charset="0"/>
              </a:rPr>
              <a:t>Blogs and chat sites </a:t>
            </a:r>
          </a:p>
          <a:p>
            <a:pPr marR="0" lvl="0" algn="l" defTabSz="914400" rtl="0" eaLnBrk="1" fontAlgn="auto" latinLnBrk="0" hangingPunct="1">
              <a:lnSpc>
                <a:spcPct val="90000"/>
              </a:lnSpc>
              <a:spcBef>
                <a:spcPct val="20000"/>
              </a:spcBef>
              <a:spcAft>
                <a:spcPts val="0"/>
              </a:spcAft>
              <a:buClrTx/>
              <a:buSzTx/>
              <a:tabLst/>
              <a:defRPr/>
            </a:pPr>
            <a:r>
              <a:rPr lang="en-US" sz="1900" dirty="0" smtClean="0">
                <a:cs typeface="Arial" pitchFamily="34" charset="0"/>
              </a:rPr>
              <a:t>Tumblr / Ask FM / </a:t>
            </a:r>
            <a:r>
              <a:rPr lang="en-US" sz="1900" dirty="0" err="1" smtClean="0">
                <a:cs typeface="Arial" pitchFamily="34" charset="0"/>
              </a:rPr>
              <a:t>Spillit</a:t>
            </a:r>
            <a:r>
              <a:rPr lang="en-US" sz="1900" dirty="0" smtClean="0">
                <a:cs typeface="Arial" pitchFamily="34" charset="0"/>
              </a:rPr>
              <a:t> </a:t>
            </a:r>
          </a:p>
          <a:p>
            <a:pPr marR="0" lvl="0" algn="l" defTabSz="914400" rtl="0" eaLnBrk="1" fontAlgn="auto" latinLnBrk="0" hangingPunct="1">
              <a:lnSpc>
                <a:spcPct val="90000"/>
              </a:lnSpc>
              <a:spcBef>
                <a:spcPct val="20000"/>
              </a:spcBef>
              <a:spcAft>
                <a:spcPts val="0"/>
              </a:spcAft>
              <a:buClrTx/>
              <a:buSzTx/>
              <a:tabLst/>
              <a:defRPr/>
            </a:pPr>
            <a:endParaRPr lang="en-US" sz="2800" dirty="0">
              <a:solidFill>
                <a:srgbClr val="00CC00"/>
              </a:solidFill>
              <a:cs typeface="Arial" pitchFamily="34" charset="0"/>
            </a:endParaRPr>
          </a:p>
          <a:p>
            <a:pPr marR="0" lvl="0" algn="l" defTabSz="914400" rtl="0" eaLnBrk="1" fontAlgn="auto" latinLnBrk="0" hangingPunct="1">
              <a:lnSpc>
                <a:spcPct val="90000"/>
              </a:lnSpc>
              <a:spcBef>
                <a:spcPct val="20000"/>
              </a:spcBef>
              <a:spcAft>
                <a:spcPts val="0"/>
              </a:spcAft>
              <a:buClrTx/>
              <a:buSzTx/>
              <a:tabLst/>
              <a:defRPr/>
            </a:pPr>
            <a:r>
              <a:rPr lang="en-US" sz="2800" dirty="0" smtClean="0">
                <a:solidFill>
                  <a:srgbClr val="00CC00"/>
                </a:solidFill>
                <a:cs typeface="Arial" pitchFamily="34" charset="0"/>
              </a:rPr>
              <a:t>G</a:t>
            </a:r>
            <a:r>
              <a:rPr kumimoji="0" lang="en-US" sz="2800" b="0" i="0" u="none" strike="noStrike" kern="1200" cap="none" spc="0" normalizeH="0" baseline="0" noProof="0" dirty="0" err="1" smtClean="0">
                <a:ln>
                  <a:noFill/>
                </a:ln>
                <a:solidFill>
                  <a:srgbClr val="00CC00"/>
                </a:solidFill>
                <a:effectLst/>
                <a:uLnTx/>
                <a:uFillTx/>
                <a:ea typeface="+mn-ea"/>
                <a:cs typeface="Arial" pitchFamily="34" charset="0"/>
              </a:rPr>
              <a:t>aming</a:t>
            </a:r>
            <a:r>
              <a:rPr kumimoji="0" lang="en-US" sz="2800" b="0" i="0" u="none" strike="noStrike" kern="1200" cap="none" spc="0" normalizeH="0" baseline="0" noProof="0" dirty="0" smtClean="0">
                <a:ln>
                  <a:noFill/>
                </a:ln>
                <a:solidFill>
                  <a:srgbClr val="00CC00"/>
                </a:solidFill>
                <a:effectLst/>
                <a:uLnTx/>
                <a:uFillTx/>
                <a:ea typeface="+mn-ea"/>
                <a:cs typeface="Arial" pitchFamily="34" charset="0"/>
              </a:rPr>
              <a:t> </a:t>
            </a:r>
          </a:p>
          <a:p>
            <a:pPr marR="0" lvl="0" algn="l" defTabSz="914400" rtl="0" eaLnBrk="1" fontAlgn="auto" latinLnBrk="0" hangingPunct="1">
              <a:lnSpc>
                <a:spcPct val="90000"/>
              </a:lnSpc>
              <a:spcBef>
                <a:spcPct val="20000"/>
              </a:spcBef>
              <a:spcAft>
                <a:spcPts val="0"/>
              </a:spcAft>
              <a:buClrTx/>
              <a:buSzTx/>
              <a:tabLst/>
              <a:defRPr/>
            </a:pPr>
            <a:r>
              <a:rPr lang="en-US" dirty="0" smtClean="0">
                <a:cs typeface="Arial" pitchFamily="34" charset="0"/>
              </a:rPr>
              <a:t>Consoles / free and paid / Club Penguin / Minecraft</a:t>
            </a:r>
            <a:endParaRPr kumimoji="0" lang="en-US" sz="2800" b="0" i="0" u="none" strike="noStrike" kern="1200" cap="none" spc="0" normalizeH="0" baseline="0" noProof="0" dirty="0" smtClean="0">
              <a:ln>
                <a:noFill/>
              </a:ln>
              <a:effectLst/>
              <a:uLnTx/>
              <a:uFillTx/>
              <a:cs typeface="Arial" pitchFamily="34" charset="0"/>
            </a:endParaRPr>
          </a:p>
          <a:p>
            <a:pPr marR="0" lvl="0" algn="l" defTabSz="914400" rtl="0" eaLnBrk="1" fontAlgn="auto" latinLnBrk="0" hangingPunct="1">
              <a:lnSpc>
                <a:spcPct val="90000"/>
              </a:lnSpc>
              <a:spcBef>
                <a:spcPct val="20000"/>
              </a:spcBef>
              <a:spcAft>
                <a:spcPts val="0"/>
              </a:spcAft>
              <a:buClrTx/>
              <a:buSzTx/>
              <a:tabLst/>
              <a:defRPr/>
            </a:pPr>
            <a:endParaRPr lang="en-US" sz="2800" dirty="0">
              <a:solidFill>
                <a:srgbClr val="00CC00"/>
              </a:solidFill>
              <a:cs typeface="Arial" pitchFamily="34" charset="0"/>
            </a:endParaRPr>
          </a:p>
          <a:p>
            <a:pPr marR="0" lvl="0" algn="l" defTabSz="914400" rtl="0" eaLnBrk="1" fontAlgn="auto" latinLnBrk="0" hangingPunct="1">
              <a:lnSpc>
                <a:spcPct val="90000"/>
              </a:lnSpc>
              <a:spcBef>
                <a:spcPct val="20000"/>
              </a:spcBef>
              <a:spcAft>
                <a:spcPts val="0"/>
              </a:spcAft>
              <a:buClrTx/>
              <a:buSzTx/>
              <a:tabLst/>
              <a:defRPr/>
            </a:pPr>
            <a:r>
              <a:rPr kumimoji="0" lang="en-US" sz="2800" b="0" i="0" u="none" strike="noStrike" kern="1200" cap="none" spc="0" normalizeH="0" baseline="0" noProof="0" dirty="0" smtClean="0">
                <a:ln>
                  <a:noFill/>
                </a:ln>
                <a:solidFill>
                  <a:srgbClr val="00CC00"/>
                </a:solidFill>
                <a:effectLst/>
                <a:uLnTx/>
                <a:uFillTx/>
                <a:ea typeface="+mn-ea"/>
                <a:cs typeface="Arial" pitchFamily="34" charset="0"/>
              </a:rPr>
              <a:t>Mobile technology </a:t>
            </a:r>
          </a:p>
          <a:p>
            <a:pPr marR="0" lvl="0" algn="l" defTabSz="914400" rtl="0" eaLnBrk="1" fontAlgn="auto" latinLnBrk="0" hangingPunct="1">
              <a:lnSpc>
                <a:spcPct val="90000"/>
              </a:lnSpc>
              <a:spcBef>
                <a:spcPct val="20000"/>
              </a:spcBef>
              <a:spcAft>
                <a:spcPts val="0"/>
              </a:spcAft>
              <a:buClrTx/>
              <a:buSzTx/>
              <a:tabLst/>
              <a:defRPr/>
            </a:pPr>
            <a:r>
              <a:rPr kumimoji="0" lang="en-US" sz="1600" b="0" i="0" u="none" strike="noStrike" kern="1200" cap="none" spc="0" normalizeH="0" baseline="0" noProof="0" dirty="0" smtClean="0">
                <a:ln>
                  <a:noFill/>
                </a:ln>
                <a:effectLst/>
                <a:uLnTx/>
                <a:uFillTx/>
                <a:ea typeface="+mn-ea"/>
                <a:cs typeface="Arial" pitchFamily="34" charset="0"/>
              </a:rPr>
              <a:t>Apps</a:t>
            </a:r>
            <a:endParaRPr kumimoji="0" lang="en-GB" sz="2400" b="1" i="0" u="none" strike="noStrike" kern="1200" cap="none" spc="0" normalizeH="0" baseline="0" noProof="0" dirty="0" smtClean="0">
              <a:ln>
                <a:noFill/>
              </a:ln>
              <a:effectLst/>
              <a:uLnTx/>
              <a:uFillTx/>
              <a:ea typeface="+mn-ea"/>
            </a:endParaRPr>
          </a:p>
          <a:p>
            <a:pPr marL="342900" marR="0" lvl="0" indent="-342900" algn="l" defTabSz="914400" rtl="0" eaLnBrk="1" fontAlgn="auto" latinLnBrk="0" hangingPunct="1">
              <a:lnSpc>
                <a:spcPct val="90000"/>
              </a:lnSpc>
              <a:spcBef>
                <a:spcPct val="20000"/>
              </a:spcBef>
              <a:spcAft>
                <a:spcPts val="0"/>
              </a:spcAft>
              <a:buClrTx/>
              <a:buSzTx/>
              <a:buFontTx/>
              <a:buNone/>
              <a:tabLst/>
              <a:defRPr/>
            </a:pPr>
            <a:endParaRPr kumimoji="0" lang="en-GB" sz="1800" b="1" i="0" u="none" strike="noStrike" kern="1200" cap="none" spc="0" normalizeH="0" baseline="0" noProof="0" dirty="0" smtClean="0">
              <a:ln>
                <a:noFill/>
              </a:ln>
              <a:solidFill>
                <a:schemeClr val="bg2"/>
              </a:solidFill>
              <a:effectLst/>
              <a:uLnTx/>
              <a:uFillTx/>
              <a:latin typeface="+mn-lt"/>
              <a:ea typeface="+mn-ea"/>
              <a:cs typeface="+mn-cs"/>
            </a:endParaRPr>
          </a:p>
        </p:txBody>
      </p:sp>
    </p:spTree>
    <p:extLst>
      <p:ext uri="{BB962C8B-B14F-4D97-AF65-F5344CB8AC3E}">
        <p14:creationId xmlns:p14="http://schemas.microsoft.com/office/powerpoint/2010/main" val="2657601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3" presetClass="entr" presetSubtype="1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animEffect transition="in" filter="blinds(horizontal)">
                                      <p:cBhvr>
                                        <p:cTn id="11" dur="500"/>
                                        <p:tgtEl>
                                          <p:spTgt spid="6">
                                            <p:txEl>
                                              <p:pRg st="4" end="4"/>
                                            </p:txEl>
                                          </p:spTgt>
                                        </p:tgtEl>
                                      </p:cBhvr>
                                    </p:animEffect>
                                  </p:childTnLst>
                                </p:cTn>
                              </p:par>
                              <p:par>
                                <p:cTn id="12" presetID="3" presetClass="entr" presetSubtype="10" fill="hold" nodeType="withEffect">
                                  <p:stCondLst>
                                    <p:cond delay="0"/>
                                  </p:stCondLst>
                                  <p:childTnLst>
                                    <p:set>
                                      <p:cBhvr>
                                        <p:cTn id="13" dur="1" fill="hold">
                                          <p:stCondLst>
                                            <p:cond delay="0"/>
                                          </p:stCondLst>
                                        </p:cTn>
                                        <p:tgtEl>
                                          <p:spTgt spid="6">
                                            <p:txEl>
                                              <p:pRg st="5" end="5"/>
                                            </p:txEl>
                                          </p:spTgt>
                                        </p:tgtEl>
                                        <p:attrNameLst>
                                          <p:attrName>style.visibility</p:attrName>
                                        </p:attrNameLst>
                                      </p:cBhvr>
                                      <p:to>
                                        <p:strVal val="visible"/>
                                      </p:to>
                                    </p:set>
                                    <p:animEffect transition="in" filter="blinds(horizontal)">
                                      <p:cBhvr>
                                        <p:cTn id="14" dur="500"/>
                                        <p:tgtEl>
                                          <p:spTgt spid="6">
                                            <p:txEl>
                                              <p:pRg st="5" end="5"/>
                                            </p:txEl>
                                          </p:spTgt>
                                        </p:tgtEl>
                                      </p:cBhvr>
                                    </p:animEffect>
                                  </p:childTnLst>
                                </p:cTn>
                              </p:par>
                              <p:par>
                                <p:cTn id="15" presetID="3" presetClass="entr" presetSubtype="10" fill="hold" nodeType="with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animEffect transition="in" filter="blinds(horizontal)">
                                      <p:cBhvr>
                                        <p:cTn id="17" dur="500"/>
                                        <p:tgtEl>
                                          <p:spTgt spid="6">
                                            <p:txEl>
                                              <p:pRg st="7" end="7"/>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6">
                                            <p:txEl>
                                              <p:pRg st="8" end="8"/>
                                            </p:txEl>
                                          </p:spTgt>
                                        </p:tgtEl>
                                        <p:attrNameLst>
                                          <p:attrName>style.visibility</p:attrName>
                                        </p:attrNameLst>
                                      </p:cBhvr>
                                      <p:to>
                                        <p:strVal val="visible"/>
                                      </p:to>
                                    </p:set>
                                    <p:animEffect transition="in" filter="blinds(horizontal)">
                                      <p:cBhvr>
                                        <p:cTn id="20" dur="500"/>
                                        <p:tgtEl>
                                          <p:spTgt spid="6">
                                            <p:txEl>
                                              <p:pRg st="8" end="8"/>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6">
                                            <p:txEl>
                                              <p:pRg st="10" end="10"/>
                                            </p:txEl>
                                          </p:spTgt>
                                        </p:tgtEl>
                                        <p:attrNameLst>
                                          <p:attrName>style.visibility</p:attrName>
                                        </p:attrNameLst>
                                      </p:cBhvr>
                                      <p:to>
                                        <p:strVal val="visible"/>
                                      </p:to>
                                    </p:set>
                                    <p:animEffect transition="in" filter="blinds(horizontal)">
                                      <p:cBhvr>
                                        <p:cTn id="23" dur="500"/>
                                        <p:tgtEl>
                                          <p:spTgt spid="6">
                                            <p:txEl>
                                              <p:pRg st="10" end="10"/>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6">
                                            <p:txEl>
                                              <p:pRg st="11" end="11"/>
                                            </p:txEl>
                                          </p:spTgt>
                                        </p:tgtEl>
                                        <p:attrNameLst>
                                          <p:attrName>style.visibility</p:attrName>
                                        </p:attrNameLst>
                                      </p:cBhvr>
                                      <p:to>
                                        <p:strVal val="visible"/>
                                      </p:to>
                                    </p:set>
                                    <p:animEffect transition="in" filter="blinds(horizontal)">
                                      <p:cBhvr>
                                        <p:cTn id="26" dur="500"/>
                                        <p:tgtEl>
                                          <p:spTgt spid="6">
                                            <p:txEl>
                                              <p:pRg st="11" end="11"/>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6">
                                            <p:txEl>
                                              <p:pRg st="13" end="13"/>
                                            </p:txEl>
                                          </p:spTgt>
                                        </p:tgtEl>
                                        <p:attrNameLst>
                                          <p:attrName>style.visibility</p:attrName>
                                        </p:attrNameLst>
                                      </p:cBhvr>
                                      <p:to>
                                        <p:strVal val="visible"/>
                                      </p:to>
                                    </p:set>
                                    <p:animEffect transition="in" filter="blinds(horizontal)">
                                      <p:cBhvr>
                                        <p:cTn id="29" dur="500"/>
                                        <p:tgtEl>
                                          <p:spTgt spid="6">
                                            <p:txEl>
                                              <p:pRg st="13" end="13"/>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6">
                                            <p:txEl>
                                              <p:pRg st="14" end="14"/>
                                            </p:txEl>
                                          </p:spTgt>
                                        </p:tgtEl>
                                        <p:attrNameLst>
                                          <p:attrName>style.visibility</p:attrName>
                                        </p:attrNameLst>
                                      </p:cBhvr>
                                      <p:to>
                                        <p:strVal val="visible"/>
                                      </p:to>
                                    </p:set>
                                    <p:animEffect transition="in" filter="blinds(horizontal)">
                                      <p:cBhvr>
                                        <p:cTn id="32" dur="500"/>
                                        <p:tgtEl>
                                          <p:spTgt spid="6">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issues could be affecting your children?</a:t>
            </a:r>
            <a:br>
              <a:rPr lang="en-GB" dirty="0"/>
            </a:br>
            <a:endParaRPr lang="en-GB" dirty="0"/>
          </a:p>
        </p:txBody>
      </p:sp>
      <p:pic>
        <p:nvPicPr>
          <p:cNvPr id="4" name="Content Placeholder 3"/>
          <p:cNvPicPr>
            <a:picLocks noGrp="1" noChangeAspect="1"/>
          </p:cNvPicPr>
          <p:nvPr>
            <p:ph idx="1"/>
          </p:nvPr>
        </p:nvPicPr>
        <p:blipFill rotWithShape="1">
          <a:blip r:embed="rId2"/>
          <a:srcRect l="37309" t="30425" r="12806" b="21320"/>
          <a:stretch/>
        </p:blipFill>
        <p:spPr>
          <a:xfrm>
            <a:off x="1411111" y="1499246"/>
            <a:ext cx="8867238" cy="4822532"/>
          </a:xfrm>
          <a:prstGeom prst="rect">
            <a:avLst/>
          </a:prstGeom>
        </p:spPr>
      </p:pic>
    </p:spTree>
    <p:extLst>
      <p:ext uri="{BB962C8B-B14F-4D97-AF65-F5344CB8AC3E}">
        <p14:creationId xmlns:p14="http://schemas.microsoft.com/office/powerpoint/2010/main" val="4049467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Cyber Bullying</a:t>
            </a:r>
            <a:endParaRPr lang="en-GB" dirty="0"/>
          </a:p>
        </p:txBody>
      </p:sp>
      <p:pic>
        <p:nvPicPr>
          <p:cNvPr id="2050" name="Picture 2" descr="hom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94597" y="282398"/>
            <a:ext cx="1408288" cy="140829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noChangeArrowheads="1"/>
          </p:cNvSpPr>
          <p:nvPr>
            <p:ph idx="1"/>
          </p:nvPr>
        </p:nvSpPr>
        <p:spPr bwMode="auto">
          <a:xfrm>
            <a:off x="490530" y="1668338"/>
            <a:ext cx="4360306" cy="5170646"/>
          </a:xfrm>
          <a:prstGeom prst="rect">
            <a:avLst/>
          </a:prstGeom>
          <a:solidFill>
            <a:srgbClr val="F7F7F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3B3A39"/>
                </a:solidFill>
                <a:effectLst/>
                <a:latin typeface="Montserrat"/>
              </a:rPr>
              <a:t>Cyberbullying is when someone bullies others using electronic means. The </a:t>
            </a:r>
            <a:r>
              <a:rPr kumimoji="0" lang="en-US" altLang="en-US" sz="1600" b="0" i="0" u="none" strike="noStrike" cap="none" normalizeH="0" baseline="0" dirty="0" err="1" smtClean="0">
                <a:ln>
                  <a:noFill/>
                </a:ln>
                <a:solidFill>
                  <a:srgbClr val="3B3A39"/>
                </a:solidFill>
                <a:effectLst/>
                <a:latin typeface="Montserrat"/>
              </a:rPr>
              <a:t>behaviour</a:t>
            </a:r>
            <a:r>
              <a:rPr kumimoji="0" lang="en-US" altLang="en-US" sz="1600" b="0" i="0" u="none" strike="noStrike" cap="none" normalizeH="0" baseline="0" dirty="0" smtClean="0">
                <a:ln>
                  <a:noFill/>
                </a:ln>
                <a:solidFill>
                  <a:srgbClr val="3B3A39"/>
                </a:solidFill>
                <a:effectLst/>
                <a:latin typeface="Montserrat"/>
              </a:rPr>
              <a:t> is usually repeated.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smtClean="0">
              <a:ln>
                <a:noFill/>
              </a:ln>
              <a:solidFill>
                <a:srgbClr val="3B3A39"/>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3B3A39"/>
                </a:solidFill>
                <a:effectLst/>
                <a:latin typeface="inherit"/>
              </a:rPr>
              <a:t>Like any form of bullying, cyberbullying can be horrible for the children involved and hard for them to talk about.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smtClean="0">
              <a:ln>
                <a:noFill/>
              </a:ln>
              <a:solidFill>
                <a:srgbClr val="3B3A39"/>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3B3A39"/>
                </a:solidFill>
                <a:effectLst/>
                <a:latin typeface="inherit"/>
              </a:rPr>
              <a:t>Cyberbullying can happen via text, email and on social networks and gaming platforms. It can consist of: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3B3A39"/>
                </a:solidFill>
                <a:effectLst/>
                <a:latin typeface="inherit"/>
              </a:rPr>
              <a:t/>
            </a:r>
            <a:br>
              <a:rPr kumimoji="0" lang="en-US" altLang="en-US" sz="1600" b="0" i="0" u="none" strike="noStrike" cap="none" normalizeH="0" baseline="0" dirty="0" smtClean="0">
                <a:ln>
                  <a:noFill/>
                </a:ln>
                <a:solidFill>
                  <a:srgbClr val="3B3A39"/>
                </a:solidFill>
                <a:effectLst/>
                <a:latin typeface="inherit"/>
              </a:rPr>
            </a:br>
            <a:r>
              <a:rPr kumimoji="0" lang="en-US" altLang="en-US" sz="1400" b="0" i="0" u="none" strike="noStrike" cap="none" normalizeH="0" baseline="0" dirty="0" smtClean="0">
                <a:ln>
                  <a:noFill/>
                </a:ln>
                <a:solidFill>
                  <a:srgbClr val="3B3A39"/>
                </a:solidFill>
                <a:effectLst/>
                <a:latin typeface="inherit"/>
              </a:rPr>
              <a:t>Threats and intimidation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smtClean="0">
                <a:ln>
                  <a:noFill/>
                </a:ln>
                <a:solidFill>
                  <a:srgbClr val="3B3A39"/>
                </a:solidFill>
                <a:effectLst/>
                <a:latin typeface="inherit"/>
              </a:rPr>
              <a:t>Harassment and stalking</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smtClean="0">
                <a:ln>
                  <a:noFill/>
                </a:ln>
                <a:solidFill>
                  <a:srgbClr val="3B3A39"/>
                </a:solidFill>
                <a:effectLst/>
                <a:latin typeface="inherit"/>
              </a:rPr>
              <a:t>Defamation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smtClean="0">
                <a:ln>
                  <a:noFill/>
                </a:ln>
                <a:solidFill>
                  <a:srgbClr val="3B3A39"/>
                </a:solidFill>
                <a:effectLst/>
                <a:latin typeface="inherit"/>
              </a:rPr>
              <a:t>Rejection and exclusion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smtClean="0">
                <a:ln>
                  <a:noFill/>
                </a:ln>
                <a:solidFill>
                  <a:srgbClr val="3B3A39"/>
                </a:solidFill>
                <a:effectLst/>
                <a:latin typeface="inherit"/>
              </a:rPr>
              <a:t>Identify theft, hacking into social media accounts and impersonation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smtClean="0">
                <a:ln>
                  <a:noFill/>
                </a:ln>
                <a:solidFill>
                  <a:srgbClr val="3B3A39"/>
                </a:solidFill>
                <a:effectLst/>
                <a:latin typeface="inherit"/>
              </a:rPr>
              <a:t>Publically posting or sending on personal information about another person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smtClean="0">
                <a:ln>
                  <a:noFill/>
                </a:ln>
                <a:solidFill>
                  <a:srgbClr val="3B3A39"/>
                </a:solidFill>
                <a:effectLst/>
                <a:latin typeface="inherit"/>
              </a:rPr>
              <a:t>Manipulation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7" name="Picture 6"/>
          <p:cNvPicPr>
            <a:picLocks noChangeAspect="1"/>
          </p:cNvPicPr>
          <p:nvPr/>
        </p:nvPicPr>
        <p:blipFill rotWithShape="1">
          <a:blip r:embed="rId3"/>
          <a:srcRect l="8947" t="18185" r="40014" b="21563"/>
          <a:stretch/>
        </p:blipFill>
        <p:spPr>
          <a:xfrm>
            <a:off x="5245321" y="1690688"/>
            <a:ext cx="6557564" cy="4352340"/>
          </a:xfrm>
          <a:prstGeom prst="rect">
            <a:avLst/>
          </a:prstGeom>
        </p:spPr>
      </p:pic>
    </p:spTree>
    <p:extLst>
      <p:ext uri="{BB962C8B-B14F-4D97-AF65-F5344CB8AC3E}">
        <p14:creationId xmlns:p14="http://schemas.microsoft.com/office/powerpoint/2010/main" val="21016559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Cyber Bullying</a:t>
            </a:r>
            <a:endParaRPr lang="en-GB" dirty="0"/>
          </a:p>
        </p:txBody>
      </p:sp>
      <p:pic>
        <p:nvPicPr>
          <p:cNvPr id="2050" name="Picture 2" descr="hom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94597" y="282398"/>
            <a:ext cx="1408288" cy="140829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838201" y="1690688"/>
            <a:ext cx="3392606" cy="4416594"/>
          </a:xfrm>
          <a:prstGeom prst="rect">
            <a:avLst/>
          </a:prstGeom>
        </p:spPr>
        <p:txBody>
          <a:bodyPr wrap="square">
            <a:spAutoFit/>
          </a:bodyPr>
          <a:lstStyle/>
          <a:p>
            <a:pPr fontAlgn="base"/>
            <a:r>
              <a:rPr lang="en-GB" sz="3200" b="0" i="0" dirty="0" smtClean="0">
                <a:solidFill>
                  <a:srgbClr val="00CC00"/>
                </a:solidFill>
                <a:effectLst/>
                <a:latin typeface="Bitter"/>
              </a:rPr>
              <a:t>Why is cyberbullying different?</a:t>
            </a:r>
          </a:p>
          <a:p>
            <a:pPr fontAlgn="base"/>
            <a:endParaRPr lang="en-GB" sz="3200" b="0" i="0" dirty="0" smtClean="0">
              <a:solidFill>
                <a:srgbClr val="00CC00"/>
              </a:solidFill>
              <a:effectLst/>
              <a:latin typeface="Bitter"/>
            </a:endParaRPr>
          </a:p>
          <a:p>
            <a:pPr fontAlgn="base"/>
            <a:r>
              <a:rPr lang="en-GB" b="0" i="0" dirty="0" smtClean="0">
                <a:solidFill>
                  <a:srgbClr val="3B3A39"/>
                </a:solidFill>
                <a:effectLst/>
                <a:latin typeface="inherit"/>
              </a:rPr>
              <a:t>One of the biggest differences between cyberbullying and face-to-face bullying is that it can be hard to get away from. Young people could be bullied anywhere, anytime – even when they’re at home.</a:t>
            </a:r>
          </a:p>
          <a:p>
            <a:pPr fontAlgn="base">
              <a:lnSpc>
                <a:spcPct val="150000"/>
              </a:lnSpc>
            </a:pPr>
            <a:endParaRPr lang="en-GB" b="0" i="0" dirty="0" smtClean="0">
              <a:solidFill>
                <a:srgbClr val="3B3A39"/>
              </a:solidFill>
              <a:effectLst/>
              <a:latin typeface="Montserrat"/>
            </a:endParaRPr>
          </a:p>
        </p:txBody>
      </p:sp>
      <p:sp>
        <p:nvSpPr>
          <p:cNvPr id="9" name="Rectangle 8"/>
          <p:cNvSpPr/>
          <p:nvPr/>
        </p:nvSpPr>
        <p:spPr>
          <a:xfrm>
            <a:off x="4550960" y="1436919"/>
            <a:ext cx="6482686" cy="4247317"/>
          </a:xfrm>
          <a:prstGeom prst="rect">
            <a:avLst/>
          </a:prstGeom>
        </p:spPr>
        <p:txBody>
          <a:bodyPr wrap="square">
            <a:spAutoFit/>
          </a:bodyPr>
          <a:lstStyle/>
          <a:p>
            <a:pPr fontAlgn="base">
              <a:lnSpc>
                <a:spcPct val="150000"/>
              </a:lnSpc>
            </a:pPr>
            <a:endParaRPr lang="en-GB" b="0" i="0" dirty="0" smtClean="0">
              <a:solidFill>
                <a:srgbClr val="3B3A39"/>
              </a:solidFill>
              <a:effectLst/>
              <a:latin typeface="Montserrat"/>
            </a:endParaRPr>
          </a:p>
          <a:p>
            <a:pPr fontAlgn="base">
              <a:lnSpc>
                <a:spcPct val="150000"/>
              </a:lnSpc>
              <a:buFont typeface="Arial" panose="020B0604020202020204" pitchFamily="34" charset="0"/>
              <a:buChar char="•"/>
            </a:pPr>
            <a:r>
              <a:rPr lang="en-GB" b="1" i="0" dirty="0" smtClean="0">
                <a:solidFill>
                  <a:srgbClr val="3B3A39"/>
                </a:solidFill>
                <a:effectLst/>
                <a:latin typeface="inherit"/>
              </a:rPr>
              <a:t>It can reach a vast audience in a matter of seconds</a:t>
            </a:r>
          </a:p>
          <a:p>
            <a:pPr fontAlgn="base">
              <a:lnSpc>
                <a:spcPct val="150000"/>
              </a:lnSpc>
              <a:buFont typeface="Arial" panose="020B0604020202020204" pitchFamily="34" charset="0"/>
              <a:buChar char="•"/>
            </a:pPr>
            <a:r>
              <a:rPr lang="en-GB" b="1" i="0" dirty="0" smtClean="0">
                <a:solidFill>
                  <a:srgbClr val="3B3A39"/>
                </a:solidFill>
                <a:effectLst/>
                <a:latin typeface="inherit"/>
              </a:rPr>
              <a:t>It has the potential to draw in large numbers of people</a:t>
            </a:r>
          </a:p>
          <a:p>
            <a:pPr fontAlgn="base">
              <a:lnSpc>
                <a:spcPct val="150000"/>
              </a:lnSpc>
              <a:buFont typeface="Arial" panose="020B0604020202020204" pitchFamily="34" charset="0"/>
              <a:buChar char="•"/>
            </a:pPr>
            <a:r>
              <a:rPr lang="en-GB" b="1" i="0" dirty="0" smtClean="0">
                <a:solidFill>
                  <a:srgbClr val="3B3A39"/>
                </a:solidFill>
                <a:effectLst/>
                <a:latin typeface="inherit"/>
              </a:rPr>
              <a:t>It takes ‘repetition’ to a different level, with hurtful comments and images being shared multiple times</a:t>
            </a:r>
          </a:p>
          <a:p>
            <a:pPr fontAlgn="base">
              <a:lnSpc>
                <a:spcPct val="150000"/>
              </a:lnSpc>
              <a:buFont typeface="Arial" panose="020B0604020202020204" pitchFamily="34" charset="0"/>
              <a:buChar char="•"/>
            </a:pPr>
            <a:r>
              <a:rPr lang="en-GB" b="1" i="0" dirty="0" smtClean="0">
                <a:solidFill>
                  <a:srgbClr val="3B3A39"/>
                </a:solidFill>
                <a:effectLst/>
                <a:latin typeface="inherit"/>
              </a:rPr>
              <a:t>It has the potential to impact at any time of day or night</a:t>
            </a:r>
          </a:p>
          <a:p>
            <a:pPr fontAlgn="base">
              <a:lnSpc>
                <a:spcPct val="150000"/>
              </a:lnSpc>
              <a:buFont typeface="Arial" panose="020B0604020202020204" pitchFamily="34" charset="0"/>
              <a:buChar char="•"/>
            </a:pPr>
            <a:r>
              <a:rPr lang="en-GB" b="1" i="0" dirty="0" smtClean="0">
                <a:solidFill>
                  <a:srgbClr val="3B3A39"/>
                </a:solidFill>
                <a:effectLst/>
                <a:latin typeface="inherit"/>
              </a:rPr>
              <a:t>It can offer a degree of anonymity to the perpetrator</a:t>
            </a:r>
          </a:p>
          <a:p>
            <a:pPr fontAlgn="base">
              <a:lnSpc>
                <a:spcPct val="150000"/>
              </a:lnSpc>
              <a:buFont typeface="Arial" panose="020B0604020202020204" pitchFamily="34" charset="0"/>
              <a:buChar char="•"/>
            </a:pPr>
            <a:r>
              <a:rPr lang="en-GB" b="1" i="0" dirty="0" smtClean="0">
                <a:solidFill>
                  <a:srgbClr val="3B3A39"/>
                </a:solidFill>
                <a:effectLst/>
                <a:latin typeface="inherit"/>
              </a:rPr>
              <a:t>There are very few children that have not been impacted in some way, either as the perpetrator or the victim</a:t>
            </a:r>
          </a:p>
          <a:p>
            <a:pPr fontAlgn="base">
              <a:lnSpc>
                <a:spcPct val="150000"/>
              </a:lnSpc>
              <a:buFont typeface="Arial" panose="020B0604020202020204" pitchFamily="34" charset="0"/>
              <a:buChar char="•"/>
            </a:pPr>
            <a:r>
              <a:rPr lang="en-GB" b="1" i="0" dirty="0" smtClean="0">
                <a:solidFill>
                  <a:srgbClr val="3B3A39"/>
                </a:solidFill>
                <a:effectLst/>
                <a:latin typeface="inherit"/>
              </a:rPr>
              <a:t>It’s difficult to police and to punish</a:t>
            </a:r>
          </a:p>
        </p:txBody>
      </p:sp>
    </p:spTree>
    <p:extLst>
      <p:ext uri="{BB962C8B-B14F-4D97-AF65-F5344CB8AC3E}">
        <p14:creationId xmlns:p14="http://schemas.microsoft.com/office/powerpoint/2010/main" val="4778836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a:p>
        </p:txBody>
      </p:sp>
      <p:pic>
        <p:nvPicPr>
          <p:cNvPr id="3074" name="Picture 2" descr="things_you_need_to_know_deskt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0933" y="0"/>
            <a:ext cx="727269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785382" y="2879107"/>
            <a:ext cx="4208890" cy="1325563"/>
          </a:xfrm>
        </p:spPr>
        <p:txBody>
          <a:bodyPr>
            <a:normAutofit fontScale="90000"/>
          </a:bodyPr>
          <a:lstStyle/>
          <a:p>
            <a:pPr algn="r"/>
            <a:r>
              <a:rPr lang="en-GB" dirty="0"/>
              <a:t>10 things you need to know about cyberbullying</a:t>
            </a:r>
            <a:br>
              <a:rPr lang="en-GB" dirty="0"/>
            </a:br>
            <a:endParaRPr lang="en-GB" dirty="0"/>
          </a:p>
        </p:txBody>
      </p:sp>
    </p:spTree>
    <p:extLst>
      <p:ext uri="{BB962C8B-B14F-4D97-AF65-F5344CB8AC3E}">
        <p14:creationId xmlns:p14="http://schemas.microsoft.com/office/powerpoint/2010/main" val="12102897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898" y="0"/>
            <a:ext cx="10515600" cy="1325563"/>
          </a:xfrm>
        </p:spPr>
        <p:txBody>
          <a:bodyPr/>
          <a:lstStyle/>
          <a:p>
            <a:r>
              <a:rPr lang="en-GB" dirty="0" smtClean="0"/>
              <a:t>Protect your child</a:t>
            </a:r>
            <a:endParaRPr lang="en-GB" dirty="0"/>
          </a:p>
        </p:txBody>
      </p:sp>
      <p:sp>
        <p:nvSpPr>
          <p:cNvPr id="4" name="Rectangle 3"/>
          <p:cNvSpPr/>
          <p:nvPr/>
        </p:nvSpPr>
        <p:spPr>
          <a:xfrm>
            <a:off x="1392325" y="1770379"/>
            <a:ext cx="9437173" cy="4247317"/>
          </a:xfrm>
          <a:prstGeom prst="rect">
            <a:avLst/>
          </a:prstGeom>
        </p:spPr>
        <p:txBody>
          <a:bodyPr wrap="square">
            <a:spAutoFit/>
          </a:bodyPr>
          <a:lstStyle/>
          <a:p>
            <a:pPr fontAlgn="base"/>
            <a:r>
              <a:rPr lang="en-GB" sz="3600" b="0" i="0" dirty="0" smtClean="0">
                <a:solidFill>
                  <a:srgbClr val="00CC00"/>
                </a:solidFill>
                <a:effectLst/>
                <a:latin typeface="Bitter"/>
              </a:rPr>
              <a:t>Get Involved</a:t>
            </a:r>
          </a:p>
          <a:p>
            <a:pPr fontAlgn="base"/>
            <a:endParaRPr lang="en-GB" sz="3600" dirty="0">
              <a:solidFill>
                <a:srgbClr val="00CC00"/>
              </a:solidFill>
              <a:latin typeface="Bitter"/>
            </a:endParaRPr>
          </a:p>
          <a:p>
            <a:pPr fontAlgn="base"/>
            <a:endParaRPr lang="en-GB" sz="3600" b="0" i="0" dirty="0" smtClean="0">
              <a:solidFill>
                <a:srgbClr val="00CC00"/>
              </a:solidFill>
              <a:effectLst/>
              <a:latin typeface="Bitter"/>
            </a:endParaRPr>
          </a:p>
          <a:p>
            <a:pPr fontAlgn="base"/>
            <a:r>
              <a:rPr lang="en-GB" sz="2400" b="0" i="0" dirty="0" smtClean="0">
                <a:solidFill>
                  <a:srgbClr val="3B3A39"/>
                </a:solidFill>
                <a:effectLst/>
                <a:latin typeface="Montserrat"/>
              </a:rPr>
              <a:t>The best way to keep your child safe online is to take an active interest right from the start. They need your love and protection online as much as they do in the real world. What your child is exposed to will depend on how they’re using the internet – social network users are more likely to experience cyberbullying, see sexual or violent images, or have contact with strangers.</a:t>
            </a:r>
            <a:endParaRPr lang="en-GB" sz="2400" b="0" i="0" dirty="0" smtClean="0">
              <a:solidFill>
                <a:srgbClr val="3B3A39"/>
              </a:solidFill>
              <a:effectLst/>
              <a:latin typeface="inherit"/>
            </a:endParaRPr>
          </a:p>
          <a:p>
            <a:pPr fontAlgn="base"/>
            <a:r>
              <a:rPr lang="en-GB" b="0" i="0" dirty="0" smtClean="0">
                <a:solidFill>
                  <a:srgbClr val="FFFFFF"/>
                </a:solidFill>
                <a:effectLst/>
                <a:latin typeface="Montserrat"/>
              </a:rPr>
              <a:t>Challenge your child and learn about e-safety together with our tablet app</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4271" y="212646"/>
            <a:ext cx="4009030" cy="267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45405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Meaningful conversations</a:t>
            </a:r>
            <a:br>
              <a:rPr lang="en-GB" dirty="0" smtClean="0"/>
            </a:br>
            <a:endParaRPr lang="en-GB" dirty="0"/>
          </a:p>
        </p:txBody>
      </p:sp>
      <p:sp>
        <p:nvSpPr>
          <p:cNvPr id="4" name="Rectangle 3"/>
          <p:cNvSpPr/>
          <p:nvPr/>
        </p:nvSpPr>
        <p:spPr>
          <a:xfrm>
            <a:off x="838200" y="1304838"/>
            <a:ext cx="8461612" cy="5078313"/>
          </a:xfrm>
          <a:prstGeom prst="rect">
            <a:avLst/>
          </a:prstGeom>
        </p:spPr>
        <p:txBody>
          <a:bodyPr wrap="square">
            <a:spAutoFit/>
          </a:bodyPr>
          <a:lstStyle/>
          <a:p>
            <a:pPr fontAlgn="base"/>
            <a:r>
              <a:rPr lang="en-GB" b="0" i="0" dirty="0" smtClean="0">
                <a:solidFill>
                  <a:srgbClr val="3B3A39"/>
                </a:solidFill>
                <a:effectLst/>
                <a:latin typeface="inherit"/>
              </a:rPr>
              <a:t>The earlier you can talk to your child about making positive choices online, the better. Here are some conversation starters:</a:t>
            </a:r>
          </a:p>
          <a:p>
            <a:pPr fontAlgn="base"/>
            <a:endParaRPr lang="en-GB" b="0" i="0" dirty="0" smtClean="0">
              <a:solidFill>
                <a:srgbClr val="3B3A39"/>
              </a:solidFill>
              <a:effectLst/>
              <a:latin typeface="inherit"/>
            </a:endParaRPr>
          </a:p>
          <a:p>
            <a:pPr fontAlgn="base"/>
            <a:r>
              <a:rPr lang="en-GB" b="1" i="0" dirty="0" smtClean="0">
                <a:solidFill>
                  <a:srgbClr val="FF3366"/>
                </a:solidFill>
                <a:effectLst/>
                <a:latin typeface="inherit"/>
              </a:rPr>
              <a:t>What do they want to be online?</a:t>
            </a:r>
            <a:endParaRPr lang="en-GB" b="0" i="0" dirty="0" smtClean="0">
              <a:solidFill>
                <a:srgbClr val="3B3A39"/>
              </a:solidFill>
              <a:effectLst/>
              <a:latin typeface="inherit"/>
            </a:endParaRPr>
          </a:p>
          <a:p>
            <a:pPr fontAlgn="base"/>
            <a:r>
              <a:rPr lang="en-GB" b="0" i="0" dirty="0" smtClean="0">
                <a:solidFill>
                  <a:srgbClr val="3B3A39"/>
                </a:solidFill>
                <a:effectLst/>
                <a:latin typeface="inherit"/>
              </a:rPr>
              <a:t>The choices we make online say something about who we.  Talk to your child about how the things they do online </a:t>
            </a:r>
            <a:r>
              <a:rPr lang="en-GB" b="1" i="0" dirty="0" smtClean="0">
                <a:solidFill>
                  <a:srgbClr val="3B3A39"/>
                </a:solidFill>
                <a:effectLst/>
                <a:latin typeface="inherit"/>
              </a:rPr>
              <a:t>paint</a:t>
            </a:r>
            <a:r>
              <a:rPr lang="en-GB" b="0" i="0" dirty="0" smtClean="0">
                <a:solidFill>
                  <a:srgbClr val="3B3A39"/>
                </a:solidFill>
                <a:effectLst/>
                <a:latin typeface="inherit"/>
              </a:rPr>
              <a:t> </a:t>
            </a:r>
            <a:r>
              <a:rPr lang="en-GB" b="1" i="0" dirty="0" smtClean="0">
                <a:solidFill>
                  <a:srgbClr val="3B3A39"/>
                </a:solidFill>
                <a:effectLst/>
                <a:latin typeface="inherit"/>
              </a:rPr>
              <a:t>a</a:t>
            </a:r>
            <a:r>
              <a:rPr lang="en-GB" b="0" i="0" dirty="0" smtClean="0">
                <a:solidFill>
                  <a:srgbClr val="3B3A39"/>
                </a:solidFill>
                <a:effectLst/>
                <a:latin typeface="inherit"/>
              </a:rPr>
              <a:t> </a:t>
            </a:r>
            <a:r>
              <a:rPr lang="en-GB" b="1" i="0" dirty="0" smtClean="0">
                <a:solidFill>
                  <a:srgbClr val="3B3A39"/>
                </a:solidFill>
                <a:effectLst/>
                <a:latin typeface="inherit"/>
              </a:rPr>
              <a:t>picture</a:t>
            </a:r>
            <a:r>
              <a:rPr lang="en-GB" b="0" i="0" dirty="0" smtClean="0">
                <a:solidFill>
                  <a:srgbClr val="3B3A39"/>
                </a:solidFill>
                <a:effectLst/>
                <a:latin typeface="inherit"/>
              </a:rPr>
              <a:t> </a:t>
            </a:r>
            <a:r>
              <a:rPr lang="en-GB" b="1" i="0" dirty="0" smtClean="0">
                <a:solidFill>
                  <a:srgbClr val="3B3A39"/>
                </a:solidFill>
                <a:effectLst/>
                <a:latin typeface="inherit"/>
              </a:rPr>
              <a:t>of</a:t>
            </a:r>
            <a:r>
              <a:rPr lang="en-GB" b="0" i="0" dirty="0" smtClean="0">
                <a:solidFill>
                  <a:srgbClr val="3B3A39"/>
                </a:solidFill>
                <a:effectLst/>
                <a:latin typeface="inherit"/>
              </a:rPr>
              <a:t> </a:t>
            </a:r>
            <a:r>
              <a:rPr lang="en-GB" b="1" i="0" dirty="0" smtClean="0">
                <a:solidFill>
                  <a:srgbClr val="3B3A39"/>
                </a:solidFill>
                <a:effectLst/>
                <a:latin typeface="inherit"/>
              </a:rPr>
              <a:t>themselves</a:t>
            </a:r>
            <a:r>
              <a:rPr lang="en-GB" b="0" i="0" dirty="0" smtClean="0">
                <a:solidFill>
                  <a:srgbClr val="3B3A39"/>
                </a:solidFill>
                <a:effectLst/>
                <a:latin typeface="inherit"/>
              </a:rPr>
              <a:t>, so they shouldn’t post things without thinking about it.</a:t>
            </a:r>
          </a:p>
          <a:p>
            <a:pPr fontAlgn="base"/>
            <a:endParaRPr lang="en-GB" b="0" i="0" dirty="0" smtClean="0">
              <a:solidFill>
                <a:srgbClr val="3B3A39"/>
              </a:solidFill>
              <a:effectLst/>
              <a:latin typeface="inherit"/>
            </a:endParaRPr>
          </a:p>
          <a:p>
            <a:pPr fontAlgn="base"/>
            <a:r>
              <a:rPr lang="en-GB" b="1" i="0" dirty="0" smtClean="0">
                <a:solidFill>
                  <a:srgbClr val="FF3366"/>
                </a:solidFill>
                <a:effectLst/>
                <a:latin typeface="inherit"/>
              </a:rPr>
              <a:t>How much should they share about themselves?</a:t>
            </a:r>
            <a:endParaRPr lang="en-GB" b="0" i="0" dirty="0" smtClean="0">
              <a:solidFill>
                <a:srgbClr val="3B3A39"/>
              </a:solidFill>
              <a:effectLst/>
              <a:latin typeface="inherit"/>
            </a:endParaRPr>
          </a:p>
          <a:p>
            <a:pPr fontAlgn="base"/>
            <a:r>
              <a:rPr lang="en-GB" b="0" i="0" dirty="0" smtClean="0">
                <a:solidFill>
                  <a:srgbClr val="3B3A39"/>
                </a:solidFill>
                <a:effectLst/>
                <a:latin typeface="inherit"/>
              </a:rPr>
              <a:t>Talk to your child about the risks of </a:t>
            </a:r>
            <a:r>
              <a:rPr lang="en-GB" b="1" i="0" dirty="0" smtClean="0">
                <a:solidFill>
                  <a:srgbClr val="3B3A39"/>
                </a:solidFill>
                <a:effectLst/>
                <a:latin typeface="inherit"/>
              </a:rPr>
              <a:t>sharing</a:t>
            </a:r>
            <a:r>
              <a:rPr lang="en-GB" b="0" i="0" dirty="0" smtClean="0">
                <a:solidFill>
                  <a:srgbClr val="3B3A39"/>
                </a:solidFill>
                <a:effectLst/>
                <a:latin typeface="inherit"/>
              </a:rPr>
              <a:t>, </a:t>
            </a:r>
            <a:r>
              <a:rPr lang="en-GB" b="1" i="0" dirty="0" smtClean="0">
                <a:solidFill>
                  <a:srgbClr val="3B3A39"/>
                </a:solidFill>
                <a:effectLst/>
                <a:latin typeface="inherit"/>
              </a:rPr>
              <a:t>identifying</a:t>
            </a:r>
            <a:r>
              <a:rPr lang="en-GB" b="0" i="0" dirty="0" smtClean="0">
                <a:solidFill>
                  <a:srgbClr val="3B3A39"/>
                </a:solidFill>
                <a:effectLst/>
                <a:latin typeface="inherit"/>
              </a:rPr>
              <a:t> </a:t>
            </a:r>
            <a:r>
              <a:rPr lang="en-GB" b="1" i="0" dirty="0" smtClean="0">
                <a:solidFill>
                  <a:srgbClr val="3B3A39"/>
                </a:solidFill>
                <a:effectLst/>
                <a:latin typeface="inherit"/>
              </a:rPr>
              <a:t>where</a:t>
            </a:r>
            <a:r>
              <a:rPr lang="en-GB" b="0" i="0" dirty="0" smtClean="0">
                <a:solidFill>
                  <a:srgbClr val="3B3A39"/>
                </a:solidFill>
                <a:effectLst/>
                <a:latin typeface="inherit"/>
              </a:rPr>
              <a:t> </a:t>
            </a:r>
            <a:r>
              <a:rPr lang="en-GB" b="1" i="0" dirty="0" smtClean="0">
                <a:solidFill>
                  <a:srgbClr val="3B3A39"/>
                </a:solidFill>
                <a:effectLst/>
                <a:latin typeface="inherit"/>
              </a:rPr>
              <a:t>they</a:t>
            </a:r>
            <a:r>
              <a:rPr lang="en-GB" b="0" i="0" dirty="0" smtClean="0">
                <a:solidFill>
                  <a:srgbClr val="3B3A39"/>
                </a:solidFill>
                <a:effectLst/>
                <a:latin typeface="inherit"/>
              </a:rPr>
              <a:t> </a:t>
            </a:r>
            <a:r>
              <a:rPr lang="en-GB" b="1" i="0" dirty="0" smtClean="0">
                <a:solidFill>
                  <a:srgbClr val="3B3A39"/>
                </a:solidFill>
                <a:effectLst/>
                <a:latin typeface="inherit"/>
              </a:rPr>
              <a:t>live</a:t>
            </a:r>
            <a:r>
              <a:rPr lang="en-GB" b="0" i="0" dirty="0" smtClean="0">
                <a:solidFill>
                  <a:srgbClr val="3B3A39"/>
                </a:solidFill>
                <a:effectLst/>
                <a:latin typeface="inherit"/>
              </a:rPr>
              <a:t> </a:t>
            </a:r>
            <a:r>
              <a:rPr lang="en-GB" b="1" i="0" dirty="0" smtClean="0">
                <a:solidFill>
                  <a:srgbClr val="3B3A39"/>
                </a:solidFill>
                <a:effectLst/>
                <a:latin typeface="inherit"/>
              </a:rPr>
              <a:t>or</a:t>
            </a:r>
            <a:r>
              <a:rPr lang="en-GB" b="0" i="0" dirty="0" smtClean="0">
                <a:solidFill>
                  <a:srgbClr val="3B3A39"/>
                </a:solidFill>
                <a:effectLst/>
                <a:latin typeface="inherit"/>
              </a:rPr>
              <a:t> </a:t>
            </a:r>
            <a:r>
              <a:rPr lang="en-GB" b="1" i="0" dirty="0" smtClean="0">
                <a:solidFill>
                  <a:srgbClr val="3B3A39"/>
                </a:solidFill>
                <a:effectLst/>
                <a:latin typeface="inherit"/>
              </a:rPr>
              <a:t>go</a:t>
            </a:r>
            <a:r>
              <a:rPr lang="en-GB" b="0" i="0" dirty="0" smtClean="0">
                <a:solidFill>
                  <a:srgbClr val="3B3A39"/>
                </a:solidFill>
                <a:effectLst/>
                <a:latin typeface="inherit"/>
              </a:rPr>
              <a:t> </a:t>
            </a:r>
            <a:r>
              <a:rPr lang="en-GB" b="1" i="0" dirty="0" smtClean="0">
                <a:solidFill>
                  <a:srgbClr val="3B3A39"/>
                </a:solidFill>
                <a:effectLst/>
                <a:latin typeface="inherit"/>
              </a:rPr>
              <a:t>to</a:t>
            </a:r>
            <a:r>
              <a:rPr lang="en-GB" b="0" i="0" dirty="0" smtClean="0">
                <a:solidFill>
                  <a:srgbClr val="3B3A39"/>
                </a:solidFill>
                <a:effectLst/>
                <a:latin typeface="inherit"/>
              </a:rPr>
              <a:t> </a:t>
            </a:r>
            <a:r>
              <a:rPr lang="en-GB" b="1" i="0" dirty="0" smtClean="0">
                <a:solidFill>
                  <a:srgbClr val="3B3A39"/>
                </a:solidFill>
                <a:effectLst/>
                <a:latin typeface="inherit"/>
              </a:rPr>
              <a:t>school</a:t>
            </a:r>
            <a:r>
              <a:rPr lang="en-GB" b="0" i="0" dirty="0" smtClean="0">
                <a:solidFill>
                  <a:srgbClr val="3B3A39"/>
                </a:solidFill>
                <a:effectLst/>
                <a:latin typeface="inherit"/>
              </a:rPr>
              <a:t>, and what people online might do with that information. Talk about what the risks might be of sharing personal thoughts and feelings.</a:t>
            </a:r>
          </a:p>
          <a:p>
            <a:pPr fontAlgn="base"/>
            <a:endParaRPr lang="en-GB" b="0" i="0" dirty="0" smtClean="0">
              <a:solidFill>
                <a:srgbClr val="3B3A39"/>
              </a:solidFill>
              <a:effectLst/>
              <a:latin typeface="Montserrat"/>
            </a:endParaRPr>
          </a:p>
          <a:p>
            <a:pPr fontAlgn="base"/>
            <a:r>
              <a:rPr lang="en-GB" b="0" i="0" dirty="0" smtClean="0">
                <a:solidFill>
                  <a:srgbClr val="FFFFFF"/>
                </a:solidFill>
                <a:effectLst/>
                <a:latin typeface="Montserrat"/>
              </a:rPr>
              <a:t>Read the NSPCC’s guide to making sure your child is ‘Share Aware’</a:t>
            </a:r>
          </a:p>
          <a:p>
            <a:pPr fontAlgn="base"/>
            <a:r>
              <a:rPr lang="en-GB" b="1" i="0" dirty="0" smtClean="0">
                <a:solidFill>
                  <a:srgbClr val="FF3366"/>
                </a:solidFill>
                <a:effectLst/>
                <a:latin typeface="inherit"/>
              </a:rPr>
              <a:t>How much time should they spend online?</a:t>
            </a:r>
            <a:endParaRPr lang="en-GB" b="0" i="0" dirty="0" smtClean="0">
              <a:solidFill>
                <a:srgbClr val="3B3A39"/>
              </a:solidFill>
              <a:effectLst/>
              <a:latin typeface="inherit"/>
            </a:endParaRPr>
          </a:p>
          <a:p>
            <a:pPr fontAlgn="base"/>
            <a:r>
              <a:rPr lang="en-GB" b="0" i="0" dirty="0" smtClean="0">
                <a:solidFill>
                  <a:srgbClr val="3B3A39"/>
                </a:solidFill>
                <a:effectLst/>
                <a:latin typeface="inherit"/>
              </a:rPr>
              <a:t>Talk about the possible impact of spending too much </a:t>
            </a:r>
            <a:r>
              <a:rPr lang="en-GB" b="0" i="0" u="none" strike="noStrike" dirty="0" smtClean="0">
                <a:solidFill>
                  <a:srgbClr val="FF3366"/>
                </a:solidFill>
                <a:effectLst/>
                <a:latin typeface="inherit"/>
                <a:hlinkClick r:id="rId2"/>
              </a:rPr>
              <a:t>time online</a:t>
            </a:r>
            <a:r>
              <a:rPr lang="en-GB" b="0" i="0" dirty="0" smtClean="0">
                <a:solidFill>
                  <a:srgbClr val="3B3A39"/>
                </a:solidFill>
                <a:effectLst/>
                <a:latin typeface="inherit"/>
              </a:rPr>
              <a:t> and agree sensible ‘bed-times’ and breaks during the day. Create opportunities as a family to get ‘off-line’ and have fun together.</a:t>
            </a:r>
            <a:endParaRPr lang="en-GB" b="0" i="0" dirty="0">
              <a:solidFill>
                <a:srgbClr val="3B3A39"/>
              </a:solidFill>
              <a:effectLst/>
              <a:latin typeface="inherit"/>
            </a:endParaRPr>
          </a:p>
        </p:txBody>
      </p:sp>
      <p:pic>
        <p:nvPicPr>
          <p:cNvPr id="8194" name="Picture 2" descr="Image result for speaking emoj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9371" y="365125"/>
            <a:ext cx="2053988" cy="2053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85522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CC00"/>
                </a:solidFill>
              </a:rPr>
              <a:t>Set </a:t>
            </a:r>
            <a:r>
              <a:rPr lang="en-GB" dirty="0">
                <a:solidFill>
                  <a:srgbClr val="00CC00"/>
                </a:solidFill>
              </a:rPr>
              <a:t>u</a:t>
            </a:r>
            <a:r>
              <a:rPr lang="en-GB" dirty="0" smtClean="0">
                <a:solidFill>
                  <a:srgbClr val="00CC00"/>
                </a:solidFill>
              </a:rPr>
              <a:t>p safely</a:t>
            </a:r>
            <a:endParaRPr lang="en-GB" dirty="0">
              <a:solidFill>
                <a:srgbClr val="00CC00"/>
              </a:solidFill>
            </a:endParaRPr>
          </a:p>
        </p:txBody>
      </p:sp>
      <p:sp>
        <p:nvSpPr>
          <p:cNvPr id="4" name="Rectangle 3"/>
          <p:cNvSpPr/>
          <p:nvPr/>
        </p:nvSpPr>
        <p:spPr>
          <a:xfrm>
            <a:off x="739002" y="1406942"/>
            <a:ext cx="6658085" cy="4585871"/>
          </a:xfrm>
          <a:prstGeom prst="rect">
            <a:avLst/>
          </a:prstGeom>
        </p:spPr>
        <p:txBody>
          <a:bodyPr wrap="square">
            <a:spAutoFit/>
          </a:bodyPr>
          <a:lstStyle/>
          <a:p>
            <a:pPr fontAlgn="base"/>
            <a:r>
              <a:rPr lang="en-GB" sz="2000" b="0" i="0" dirty="0" smtClean="0">
                <a:solidFill>
                  <a:srgbClr val="3B3A39"/>
                </a:solidFill>
                <a:effectLst/>
                <a:latin typeface="inherit"/>
              </a:rPr>
              <a:t>As a parent you have some decisions to make about how you want your child to engage online and on social media and what measures you want to put in place to help protect </a:t>
            </a:r>
            <a:r>
              <a:rPr lang="en-GB" sz="2000" b="0" i="0" dirty="0" err="1" smtClean="0">
                <a:solidFill>
                  <a:srgbClr val="3B3A39"/>
                </a:solidFill>
                <a:effectLst/>
                <a:latin typeface="inherit"/>
              </a:rPr>
              <a:t>them:</a:t>
            </a:r>
            <a:r>
              <a:rPr lang="en-GB" sz="2000" b="0" i="0" dirty="0" err="1" smtClean="0">
                <a:solidFill>
                  <a:srgbClr val="FFFFFF"/>
                </a:solidFill>
                <a:effectLst/>
                <a:latin typeface="Montserrat"/>
              </a:rPr>
              <a:t>to</a:t>
            </a:r>
            <a:r>
              <a:rPr lang="en-GB" sz="2000" b="0" i="0" dirty="0" smtClean="0">
                <a:solidFill>
                  <a:srgbClr val="FFFFFF"/>
                </a:solidFill>
                <a:effectLst/>
                <a:latin typeface="Montserrat"/>
              </a:rPr>
              <a:t> co</a:t>
            </a:r>
          </a:p>
          <a:p>
            <a:pPr fontAlgn="base"/>
            <a:endParaRPr lang="en-GB" sz="2000" b="1" i="0" dirty="0" smtClean="0">
              <a:solidFill>
                <a:srgbClr val="3B3A39"/>
              </a:solidFill>
              <a:effectLst/>
              <a:latin typeface="inherit"/>
            </a:endParaRPr>
          </a:p>
          <a:p>
            <a:pPr fontAlgn="base"/>
            <a:r>
              <a:rPr lang="en-GB" sz="2000" b="1" i="0" dirty="0" smtClean="0">
                <a:solidFill>
                  <a:srgbClr val="3B3A39"/>
                </a:solidFill>
                <a:effectLst/>
                <a:latin typeface="inherit"/>
              </a:rPr>
              <a:t>Set up their device</a:t>
            </a:r>
          </a:p>
          <a:p>
            <a:pPr fontAlgn="base"/>
            <a:endParaRPr lang="en-GB" sz="2000" b="0" i="0" dirty="0" smtClean="0">
              <a:solidFill>
                <a:srgbClr val="3B3A39"/>
              </a:solidFill>
              <a:effectLst/>
              <a:latin typeface="inherit"/>
            </a:endParaRPr>
          </a:p>
          <a:p>
            <a:pPr fontAlgn="base"/>
            <a:r>
              <a:rPr lang="en-GB" sz="2000" b="0" i="0" dirty="0" smtClean="0">
                <a:solidFill>
                  <a:srgbClr val="3B3A39"/>
                </a:solidFill>
                <a:effectLst/>
                <a:latin typeface="inherit"/>
              </a:rPr>
              <a:t>Whatever </a:t>
            </a:r>
            <a:r>
              <a:rPr lang="en-GB" sz="2000" b="0" i="0" u="none" strike="noStrike" dirty="0" smtClean="0">
                <a:solidFill>
                  <a:srgbClr val="FF3366"/>
                </a:solidFill>
                <a:effectLst/>
                <a:latin typeface="inherit"/>
                <a:hlinkClick r:id="rId2"/>
              </a:rPr>
              <a:t>device</a:t>
            </a:r>
            <a:r>
              <a:rPr lang="en-GB" sz="2000" b="0" i="0" dirty="0" smtClean="0">
                <a:solidFill>
                  <a:srgbClr val="3B3A39"/>
                </a:solidFill>
                <a:effectLst/>
                <a:latin typeface="inherit"/>
              </a:rPr>
              <a:t> you choose, there are </a:t>
            </a:r>
            <a:r>
              <a:rPr lang="en-GB" sz="2000" b="1" i="0" dirty="0" smtClean="0">
                <a:solidFill>
                  <a:srgbClr val="3B3A39"/>
                </a:solidFill>
                <a:effectLst/>
                <a:latin typeface="inherit"/>
              </a:rPr>
              <a:t>free</a:t>
            </a:r>
            <a:r>
              <a:rPr lang="en-GB" sz="2000" b="0" i="0" dirty="0" smtClean="0">
                <a:solidFill>
                  <a:srgbClr val="3B3A39"/>
                </a:solidFill>
                <a:effectLst/>
                <a:latin typeface="inherit"/>
              </a:rPr>
              <a:t> </a:t>
            </a:r>
            <a:r>
              <a:rPr lang="en-GB" sz="2000" b="1" i="0" dirty="0" smtClean="0">
                <a:solidFill>
                  <a:srgbClr val="3B3A39"/>
                </a:solidFill>
                <a:effectLst/>
                <a:latin typeface="inherit"/>
              </a:rPr>
              <a:t>controls</a:t>
            </a:r>
            <a:r>
              <a:rPr lang="en-GB" sz="2000" b="0" i="0" dirty="0" smtClean="0">
                <a:solidFill>
                  <a:srgbClr val="3B3A39"/>
                </a:solidFill>
                <a:effectLst/>
                <a:latin typeface="inherit"/>
              </a:rPr>
              <a:t> you can use to stop your child from purchasing and using certain apps, seeing certain content, or limiting what they can share with others, like their </a:t>
            </a:r>
            <a:r>
              <a:rPr lang="en-GB" sz="2000" b="1" i="0" dirty="0" smtClean="0">
                <a:solidFill>
                  <a:srgbClr val="3B3A39"/>
                </a:solidFill>
                <a:effectLst/>
                <a:latin typeface="inherit"/>
              </a:rPr>
              <a:t>location</a:t>
            </a:r>
            <a:r>
              <a:rPr lang="en-GB" sz="2000" b="0" i="0" dirty="0" smtClean="0">
                <a:solidFill>
                  <a:srgbClr val="3B3A39"/>
                </a:solidFill>
                <a:effectLst/>
                <a:latin typeface="inherit"/>
              </a:rPr>
              <a:t> for example. </a:t>
            </a:r>
          </a:p>
          <a:p>
            <a:pPr fontAlgn="base"/>
            <a:endParaRPr lang="en-GB" sz="2000" dirty="0">
              <a:solidFill>
                <a:srgbClr val="3B3A39"/>
              </a:solidFill>
              <a:latin typeface="inherit"/>
            </a:endParaRPr>
          </a:p>
          <a:p>
            <a:pPr fontAlgn="base"/>
            <a:r>
              <a:rPr lang="en-GB" sz="2000" b="0" i="0" dirty="0" smtClean="0">
                <a:solidFill>
                  <a:srgbClr val="3B3A39"/>
                </a:solidFill>
                <a:effectLst/>
                <a:latin typeface="inherit"/>
                <a:hlinkClick r:id="rId3"/>
              </a:rPr>
              <a:t>https://www.internetmatters.org/parental-controls/interactive-guide/</a:t>
            </a:r>
            <a:endParaRPr lang="en-GB" sz="2000" b="0" i="0" dirty="0" smtClean="0">
              <a:solidFill>
                <a:srgbClr val="3B3A39"/>
              </a:solidFill>
              <a:effectLst/>
              <a:latin typeface="inherit"/>
            </a:endParaRPr>
          </a:p>
          <a:p>
            <a:pPr fontAlgn="base"/>
            <a:endParaRPr lang="en-GB" sz="1200" b="0" i="0" dirty="0">
              <a:solidFill>
                <a:srgbClr val="3B3A39"/>
              </a:solidFill>
              <a:effectLst/>
              <a:latin typeface="inherit"/>
            </a:endParaRPr>
          </a:p>
        </p:txBody>
      </p:sp>
      <p:pic>
        <p:nvPicPr>
          <p:cNvPr id="3" name="Picture 2"/>
          <p:cNvPicPr>
            <a:picLocks noChangeAspect="1"/>
          </p:cNvPicPr>
          <p:nvPr/>
        </p:nvPicPr>
        <p:blipFill rotWithShape="1">
          <a:blip r:embed="rId4"/>
          <a:srcRect l="26749" t="10214" r="28462" b="15719"/>
          <a:stretch/>
        </p:blipFill>
        <p:spPr>
          <a:xfrm>
            <a:off x="7629098" y="1690688"/>
            <a:ext cx="4094329" cy="3806671"/>
          </a:xfrm>
          <a:prstGeom prst="rect">
            <a:avLst/>
          </a:prstGeom>
        </p:spPr>
      </p:pic>
    </p:spTree>
    <p:extLst>
      <p:ext uri="{BB962C8B-B14F-4D97-AF65-F5344CB8AC3E}">
        <p14:creationId xmlns:p14="http://schemas.microsoft.com/office/powerpoint/2010/main" val="23403533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429</TotalTime>
  <Words>1044</Words>
  <Application>Microsoft Office PowerPoint</Application>
  <PresentationFormat>Widescreen</PresentationFormat>
  <Paragraphs>130</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Bitter</vt:lpstr>
      <vt:lpstr>Calibri</vt:lpstr>
      <vt:lpstr>Calibri Light</vt:lpstr>
      <vt:lpstr>inherit</vt:lpstr>
      <vt:lpstr>Montserrat</vt:lpstr>
      <vt:lpstr>Office Theme</vt:lpstr>
      <vt:lpstr>E-SAFETY</vt:lpstr>
      <vt:lpstr>How are your children using the internet?</vt:lpstr>
      <vt:lpstr>What issues could be affecting your children? </vt:lpstr>
      <vt:lpstr>Cyber Bullying</vt:lpstr>
      <vt:lpstr>Cyber Bullying</vt:lpstr>
      <vt:lpstr>10 things you need to know about cyberbullying </vt:lpstr>
      <vt:lpstr>Protect your child</vt:lpstr>
      <vt:lpstr>Meaningful conversations </vt:lpstr>
      <vt:lpstr>Set up safely</vt:lpstr>
      <vt:lpstr>Set up safely</vt:lpstr>
      <vt:lpstr>Set up safely</vt:lpstr>
      <vt:lpstr>What does a good social media profile look like? </vt:lpstr>
      <vt:lpstr>Inappropriate Content</vt:lpstr>
      <vt:lpstr>Talk to your child about avoiding inappropriate content</vt:lpstr>
      <vt:lpstr>Online Grooming</vt:lpstr>
      <vt:lpstr>Share aware</vt:lpstr>
      <vt:lpstr>Report and support</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Martin</dc:creator>
  <cp:lastModifiedBy>Edmund Bevan</cp:lastModifiedBy>
  <cp:revision>19</cp:revision>
  <cp:lastPrinted>2017-03-08T17:11:15Z</cp:lastPrinted>
  <dcterms:created xsi:type="dcterms:W3CDTF">2017-03-08T11:51:00Z</dcterms:created>
  <dcterms:modified xsi:type="dcterms:W3CDTF">2017-03-08T19:02:40Z</dcterms:modified>
</cp:coreProperties>
</file>