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6"/>
  </p:notesMasterIdLst>
  <p:sldIdLst>
    <p:sldId id="257" r:id="rId2"/>
    <p:sldId id="259" r:id="rId3"/>
    <p:sldId id="261" r:id="rId4"/>
    <p:sldId id="264" r:id="rId5"/>
    <p:sldId id="274" r:id="rId6"/>
    <p:sldId id="275" r:id="rId7"/>
    <p:sldId id="327" r:id="rId8"/>
    <p:sldId id="282" r:id="rId9"/>
    <p:sldId id="285" r:id="rId10"/>
    <p:sldId id="286" r:id="rId11"/>
    <p:sldId id="287" r:id="rId12"/>
    <p:sldId id="288" r:id="rId13"/>
    <p:sldId id="289" r:id="rId14"/>
    <p:sldId id="290" r:id="rId15"/>
    <p:sldId id="291" r:id="rId16"/>
    <p:sldId id="293" r:id="rId17"/>
    <p:sldId id="294" r:id="rId18"/>
    <p:sldId id="295" r:id="rId19"/>
    <p:sldId id="297" r:id="rId20"/>
    <p:sldId id="299" r:id="rId21"/>
    <p:sldId id="300" r:id="rId22"/>
    <p:sldId id="302" r:id="rId23"/>
    <p:sldId id="308" r:id="rId24"/>
    <p:sldId id="32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52900B-79C9-4697-8CF0-822A507F72BF}" type="datetimeFigureOut">
              <a:rPr lang="en-GB" smtClean="0"/>
              <a:t>11/01/2017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AFB3A8-62BC-42F3-878F-8F8939595869}" type="slidenum">
              <a:rPr lang="en-GB" smtClean="0"/>
              <a:t>‹#›</a:t>
            </a:fld>
            <a:endParaRPr lang="en-GB"/>
          </a:p>
        </p:txBody>
      </p:sp>
    </p:spTree>
    <p:extLst>
      <p:ext uri="{BB962C8B-B14F-4D97-AF65-F5344CB8AC3E}">
        <p14:creationId xmlns:p14="http://schemas.microsoft.com/office/powerpoint/2010/main" val="895155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66C3A9F-5A8E-4E72-B9EB-15D0CB1DDE84}" type="datetimeFigureOut">
              <a:rPr lang="en-GB" smtClean="0"/>
              <a:t>11/01/2017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B98E89-AA94-49DA-BD76-208EFB91171B}"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091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6C3A9F-5A8E-4E72-B9EB-15D0CB1DDE84}" type="datetimeFigureOut">
              <a:rPr lang="en-GB" smtClean="0"/>
              <a:t>11/01/2017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B98E89-AA94-49DA-BD76-208EFB91171B}" type="slidenum">
              <a:rPr lang="en-GB" smtClean="0"/>
              <a:t>‹#›</a:t>
            </a:fld>
            <a:endParaRPr lang="en-GB"/>
          </a:p>
        </p:txBody>
      </p:sp>
    </p:spTree>
    <p:extLst>
      <p:ext uri="{BB962C8B-B14F-4D97-AF65-F5344CB8AC3E}">
        <p14:creationId xmlns:p14="http://schemas.microsoft.com/office/powerpoint/2010/main" val="1357703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6C3A9F-5A8E-4E72-B9EB-15D0CB1DDE84}" type="datetimeFigureOut">
              <a:rPr lang="en-GB" smtClean="0"/>
              <a:t>11/01/2017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B98E89-AA94-49DA-BD76-208EFB91171B}" type="slidenum">
              <a:rPr lang="en-GB" smtClean="0"/>
              <a:t>‹#›</a:t>
            </a:fld>
            <a:endParaRPr lang="en-GB"/>
          </a:p>
        </p:txBody>
      </p:sp>
    </p:spTree>
    <p:extLst>
      <p:ext uri="{BB962C8B-B14F-4D97-AF65-F5344CB8AC3E}">
        <p14:creationId xmlns:p14="http://schemas.microsoft.com/office/powerpoint/2010/main" val="2409266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6C3A9F-5A8E-4E72-B9EB-15D0CB1DDE84}" type="datetimeFigureOut">
              <a:rPr lang="en-GB" smtClean="0"/>
              <a:t>11/01/2017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B98E89-AA94-49DA-BD76-208EFB91171B}" type="slidenum">
              <a:rPr lang="en-GB" smtClean="0"/>
              <a:t>‹#›</a:t>
            </a:fld>
            <a:endParaRPr lang="en-GB"/>
          </a:p>
        </p:txBody>
      </p:sp>
    </p:spTree>
    <p:extLst>
      <p:ext uri="{BB962C8B-B14F-4D97-AF65-F5344CB8AC3E}">
        <p14:creationId xmlns:p14="http://schemas.microsoft.com/office/powerpoint/2010/main" val="3394113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6C3A9F-5A8E-4E72-B9EB-15D0CB1DDE84}" type="datetimeFigureOut">
              <a:rPr lang="en-GB" smtClean="0"/>
              <a:t>11/01/2017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B98E89-AA94-49DA-BD76-208EFB91171B}"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819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66C3A9F-5A8E-4E72-B9EB-15D0CB1DDE84}" type="datetimeFigureOut">
              <a:rPr lang="en-GB" smtClean="0"/>
              <a:t>11/01/2017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B98E89-AA94-49DA-BD76-208EFB91171B}" type="slidenum">
              <a:rPr lang="en-GB" smtClean="0"/>
              <a:t>‹#›</a:t>
            </a:fld>
            <a:endParaRPr lang="en-GB"/>
          </a:p>
        </p:txBody>
      </p:sp>
    </p:spTree>
    <p:extLst>
      <p:ext uri="{BB962C8B-B14F-4D97-AF65-F5344CB8AC3E}">
        <p14:creationId xmlns:p14="http://schemas.microsoft.com/office/powerpoint/2010/main" val="2578913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6C3A9F-5A8E-4E72-B9EB-15D0CB1DDE84}" type="datetimeFigureOut">
              <a:rPr lang="en-GB" smtClean="0"/>
              <a:t>11/01/2017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B98E89-AA94-49DA-BD76-208EFB91171B}" type="slidenum">
              <a:rPr lang="en-GB" smtClean="0"/>
              <a:t>‹#›</a:t>
            </a:fld>
            <a:endParaRPr lang="en-GB"/>
          </a:p>
        </p:txBody>
      </p:sp>
    </p:spTree>
    <p:extLst>
      <p:ext uri="{BB962C8B-B14F-4D97-AF65-F5344CB8AC3E}">
        <p14:creationId xmlns:p14="http://schemas.microsoft.com/office/powerpoint/2010/main" val="2270771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66C3A9F-5A8E-4E72-B9EB-15D0CB1DDE84}" type="datetimeFigureOut">
              <a:rPr lang="en-GB" smtClean="0"/>
              <a:t>11/01/2017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B98E89-AA94-49DA-BD76-208EFB91171B}" type="slidenum">
              <a:rPr lang="en-GB" smtClean="0"/>
              <a:t>‹#›</a:t>
            </a:fld>
            <a:endParaRPr lang="en-GB"/>
          </a:p>
        </p:txBody>
      </p:sp>
    </p:spTree>
    <p:extLst>
      <p:ext uri="{BB962C8B-B14F-4D97-AF65-F5344CB8AC3E}">
        <p14:creationId xmlns:p14="http://schemas.microsoft.com/office/powerpoint/2010/main" val="3894012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66C3A9F-5A8E-4E72-B9EB-15D0CB1DDE84}" type="datetimeFigureOut">
              <a:rPr lang="en-GB" smtClean="0"/>
              <a:t>11/01/2017</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02B98E89-AA94-49DA-BD76-208EFB91171B}" type="slidenum">
              <a:rPr lang="en-GB" smtClean="0"/>
              <a:t>‹#›</a:t>
            </a:fld>
            <a:endParaRPr lang="en-GB"/>
          </a:p>
        </p:txBody>
      </p:sp>
    </p:spTree>
    <p:extLst>
      <p:ext uri="{BB962C8B-B14F-4D97-AF65-F5344CB8AC3E}">
        <p14:creationId xmlns:p14="http://schemas.microsoft.com/office/powerpoint/2010/main" val="227545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66C3A9F-5A8E-4E72-B9EB-15D0CB1DDE84}" type="datetimeFigureOut">
              <a:rPr lang="en-GB" smtClean="0"/>
              <a:t>11/01/2017</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2B98E89-AA94-49DA-BD76-208EFB91171B}" type="slidenum">
              <a:rPr lang="en-GB" smtClean="0"/>
              <a:t>‹#›</a:t>
            </a:fld>
            <a:endParaRPr lang="en-GB"/>
          </a:p>
        </p:txBody>
      </p:sp>
    </p:spTree>
    <p:extLst>
      <p:ext uri="{BB962C8B-B14F-4D97-AF65-F5344CB8AC3E}">
        <p14:creationId xmlns:p14="http://schemas.microsoft.com/office/powerpoint/2010/main" val="425686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6C3A9F-5A8E-4E72-B9EB-15D0CB1DDE84}" type="datetimeFigureOut">
              <a:rPr lang="en-GB" smtClean="0"/>
              <a:t>11/01/2017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B98E89-AA94-49DA-BD76-208EFB91171B}" type="slidenum">
              <a:rPr lang="en-GB" smtClean="0"/>
              <a:t>‹#›</a:t>
            </a:fld>
            <a:endParaRPr lang="en-GB"/>
          </a:p>
        </p:txBody>
      </p:sp>
    </p:spTree>
    <p:extLst>
      <p:ext uri="{BB962C8B-B14F-4D97-AF65-F5344CB8AC3E}">
        <p14:creationId xmlns:p14="http://schemas.microsoft.com/office/powerpoint/2010/main" val="3464556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66C3A9F-5A8E-4E72-B9EB-15D0CB1DDE84}" type="datetimeFigureOut">
              <a:rPr lang="en-GB" smtClean="0"/>
              <a:t>11/01/2017</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2B98E89-AA94-49DA-BD76-208EFB91171B}"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497393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www.cambridgeassessment.org.uk/images/181744-why-textbooks-count-tim-oates.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234" y="1521127"/>
            <a:ext cx="9144000" cy="2387600"/>
          </a:xfrm>
        </p:spPr>
        <p:txBody>
          <a:bodyPr>
            <a:normAutofit/>
          </a:bodyPr>
          <a:lstStyle/>
          <a:p>
            <a:r>
              <a:rPr lang="en-GB" dirty="0">
                <a:latin typeface="Georgia" panose="02040502050405020303" pitchFamily="18" charset="0"/>
              </a:rPr>
              <a:t>Inspire </a:t>
            </a:r>
            <a:r>
              <a:rPr lang="en-GB" dirty="0" smtClean="0">
                <a:latin typeface="Georgia" panose="02040502050405020303" pitchFamily="18" charset="0"/>
              </a:rPr>
              <a:t>Maths</a:t>
            </a:r>
            <a:br>
              <a:rPr lang="en-GB" dirty="0" smtClean="0">
                <a:latin typeface="Georgia" panose="02040502050405020303" pitchFamily="18" charset="0"/>
              </a:rPr>
            </a:br>
            <a:r>
              <a:rPr lang="en-GB" sz="4400" dirty="0" smtClean="0">
                <a:latin typeface="Georgia" panose="02040502050405020303" pitchFamily="18" charset="0"/>
              </a:rPr>
              <a:t>Parents’ Information Evening 2017</a:t>
            </a:r>
            <a:endParaRPr lang="en-GB" sz="4400" dirty="0">
              <a:latin typeface="Georgia" panose="02040502050405020303" pitchFamily="18" charset="0"/>
            </a:endParaRPr>
          </a:p>
        </p:txBody>
      </p:sp>
      <p:sp>
        <p:nvSpPr>
          <p:cNvPr id="3" name="Subtitle 2"/>
          <p:cNvSpPr>
            <a:spLocks noGrp="1"/>
          </p:cNvSpPr>
          <p:nvPr>
            <p:ph type="subTitle" idx="1"/>
          </p:nvPr>
        </p:nvSpPr>
        <p:spPr/>
        <p:txBody>
          <a:bodyPr/>
          <a:lstStyle/>
          <a:p>
            <a:r>
              <a:rPr lang="en-GB" dirty="0">
                <a:latin typeface="Georgia" panose="02040502050405020303" pitchFamily="18" charset="0"/>
              </a:rPr>
              <a:t>The Singapore Approach</a:t>
            </a:r>
          </a:p>
          <a:p>
            <a:endParaRPr lang="en-GB" dirty="0">
              <a:latin typeface="Georgia" panose="02040502050405020303" pitchFamily="18" charset="0"/>
            </a:endParaRPr>
          </a:p>
        </p:txBody>
      </p:sp>
      <p:pic>
        <p:nvPicPr>
          <p:cNvPr id="2050" name="Picture 2" descr="https://global.oup.com/education/promotional/images/primary/primary_inspiremaths_highl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8594" y="3332398"/>
            <a:ext cx="1457325" cy="8667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focusonphonics.co.uk/acatalog/97801983582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8019" y="717785"/>
            <a:ext cx="3777208" cy="2644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62" y="56156"/>
            <a:ext cx="1871133" cy="1453114"/>
          </a:xfrm>
          <a:prstGeom prst="rect">
            <a:avLst/>
          </a:prstGeom>
        </p:spPr>
      </p:pic>
    </p:spTree>
    <p:extLst>
      <p:ext uri="{BB962C8B-B14F-4D97-AF65-F5344CB8AC3E}">
        <p14:creationId xmlns:p14="http://schemas.microsoft.com/office/powerpoint/2010/main" val="279433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Georgia" panose="02040502050405020303" pitchFamily="18" charset="0"/>
              </a:rPr>
              <a:t>Why models?</a:t>
            </a:r>
            <a:endParaRPr lang="en-GB" b="1" dirty="0">
              <a:latin typeface="Georgia" panose="02040502050405020303" pitchFamily="18" charset="0"/>
            </a:endParaRPr>
          </a:p>
        </p:txBody>
      </p:sp>
      <p:sp>
        <p:nvSpPr>
          <p:cNvPr id="3" name="Content Placeholder 2"/>
          <p:cNvSpPr>
            <a:spLocks noGrp="1"/>
          </p:cNvSpPr>
          <p:nvPr>
            <p:ph idx="1"/>
          </p:nvPr>
        </p:nvSpPr>
        <p:spPr>
          <a:xfrm>
            <a:off x="780757" y="1859801"/>
            <a:ext cx="10691446" cy="4023360"/>
          </a:xfrm>
        </p:spPr>
        <p:txBody>
          <a:bodyPr>
            <a:noAutofit/>
          </a:bodyPr>
          <a:lstStyle/>
          <a:p>
            <a:r>
              <a:rPr lang="en-GB" sz="3200" dirty="0" smtClean="0">
                <a:latin typeface="Georgia" panose="02040502050405020303" pitchFamily="18" charset="0"/>
              </a:rPr>
              <a:t>To help pupils to process the information in the question. (Read)</a:t>
            </a:r>
          </a:p>
          <a:p>
            <a:endParaRPr lang="en-GB" sz="3200" dirty="0" smtClean="0">
              <a:latin typeface="Georgia" panose="02040502050405020303" pitchFamily="18" charset="0"/>
            </a:endParaRPr>
          </a:p>
          <a:p>
            <a:r>
              <a:rPr lang="en-GB" sz="3200" dirty="0" smtClean="0">
                <a:latin typeface="Georgia" panose="02040502050405020303" pitchFamily="18" charset="0"/>
              </a:rPr>
              <a:t>Make sense of the question or problem. (Think and Plan)</a:t>
            </a:r>
          </a:p>
          <a:p>
            <a:endParaRPr lang="en-GB" sz="3200" dirty="0" smtClean="0">
              <a:latin typeface="Georgia" panose="02040502050405020303" pitchFamily="18" charset="0"/>
            </a:endParaRPr>
          </a:p>
          <a:p>
            <a:r>
              <a:rPr lang="en-GB" sz="3200" dirty="0" smtClean="0">
                <a:latin typeface="Georgia" panose="02040502050405020303" pitchFamily="18" charset="0"/>
              </a:rPr>
              <a:t>Just one of the ways to comprehend the problem &amp; from the models, pupils will be able to work out the solution.</a:t>
            </a:r>
            <a:endParaRPr lang="en-GB" sz="3200" dirty="0">
              <a:latin typeface="Georgia" panose="02040502050405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62" y="56156"/>
            <a:ext cx="1871133" cy="1453114"/>
          </a:xfrm>
          <a:prstGeom prst="rect">
            <a:avLst/>
          </a:prstGeom>
        </p:spPr>
      </p:pic>
    </p:spTree>
    <p:extLst>
      <p:ext uri="{BB962C8B-B14F-4D97-AF65-F5344CB8AC3E}">
        <p14:creationId xmlns:p14="http://schemas.microsoft.com/office/powerpoint/2010/main" val="976842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Georgia" panose="02040502050405020303" pitchFamily="18" charset="0"/>
              </a:rPr>
              <a:t>Bar Modelling</a:t>
            </a:r>
            <a:endParaRPr lang="en-GB" b="1" dirty="0">
              <a:latin typeface="Georgia" panose="02040502050405020303" pitchFamily="18" charset="0"/>
            </a:endParaRPr>
          </a:p>
        </p:txBody>
      </p:sp>
      <p:sp>
        <p:nvSpPr>
          <p:cNvPr id="3" name="Content Placeholder 2"/>
          <p:cNvSpPr>
            <a:spLocks noGrp="1"/>
          </p:cNvSpPr>
          <p:nvPr>
            <p:ph idx="1"/>
          </p:nvPr>
        </p:nvSpPr>
        <p:spPr/>
        <p:txBody>
          <a:bodyPr>
            <a:normAutofit/>
          </a:bodyPr>
          <a:lstStyle/>
          <a:p>
            <a:pPr marL="0" indent="0">
              <a:buNone/>
            </a:pPr>
            <a:r>
              <a:rPr lang="en-GB" sz="2800" dirty="0" smtClean="0">
                <a:latin typeface="Georgia" panose="02040502050405020303" pitchFamily="18" charset="0"/>
              </a:rPr>
              <a:t>Different types of models</a:t>
            </a:r>
          </a:p>
          <a:p>
            <a:pPr marL="0" indent="0">
              <a:buNone/>
            </a:pPr>
            <a:endParaRPr lang="en-GB" sz="2800" dirty="0" smtClean="0">
              <a:latin typeface="Georgia" panose="02040502050405020303" pitchFamily="18" charset="0"/>
            </a:endParaRPr>
          </a:p>
          <a:p>
            <a:r>
              <a:rPr lang="en-GB" sz="2800" dirty="0" smtClean="0">
                <a:latin typeface="Georgia" panose="02040502050405020303" pitchFamily="18" charset="0"/>
              </a:rPr>
              <a:t>Discrete Model</a:t>
            </a:r>
          </a:p>
          <a:p>
            <a:r>
              <a:rPr lang="en-GB" sz="2800" dirty="0" smtClean="0">
                <a:latin typeface="Georgia" panose="02040502050405020303" pitchFamily="18" charset="0"/>
              </a:rPr>
              <a:t>Part-Whole Model</a:t>
            </a:r>
          </a:p>
          <a:p>
            <a:r>
              <a:rPr lang="en-GB" sz="2800" dirty="0" smtClean="0">
                <a:latin typeface="Georgia" panose="02040502050405020303" pitchFamily="18" charset="0"/>
              </a:rPr>
              <a:t>Comparison Model</a:t>
            </a:r>
          </a:p>
          <a:p>
            <a:r>
              <a:rPr lang="en-GB" sz="2800" dirty="0" smtClean="0">
                <a:latin typeface="Georgia" panose="02040502050405020303" pitchFamily="18" charset="0"/>
              </a:rPr>
              <a:t>Ratio Model</a:t>
            </a:r>
          </a:p>
          <a:p>
            <a:r>
              <a:rPr lang="en-GB" sz="2800" dirty="0" smtClean="0">
                <a:latin typeface="Georgia" panose="02040502050405020303" pitchFamily="18" charset="0"/>
              </a:rPr>
              <a:t>Change/Transforming Model or before and after model.</a:t>
            </a:r>
            <a:endParaRPr lang="en-GB" sz="2800" dirty="0">
              <a:latin typeface="Georgia" panose="02040502050405020303" pitchFamily="18" charset="0"/>
            </a:endParaRPr>
          </a:p>
        </p:txBody>
      </p:sp>
      <p:pic>
        <p:nvPicPr>
          <p:cNvPr id="11266" name="Picture 2" descr="http://tse2.mm.bing.net/th?id=OIP.M96b5139d0e0b5dc284e2c06641b3ceeeH0&amp;w=246&amp;h=139&amp;c=7&amp;rs=1&amp;qlt=90&amp;o=4&amp;pid=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6894" y="2101383"/>
            <a:ext cx="4546737" cy="25690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62" y="56156"/>
            <a:ext cx="1871133" cy="1453114"/>
          </a:xfrm>
          <a:prstGeom prst="rect">
            <a:avLst/>
          </a:prstGeom>
        </p:spPr>
      </p:pic>
    </p:spTree>
    <p:extLst>
      <p:ext uri="{BB962C8B-B14F-4D97-AF65-F5344CB8AC3E}">
        <p14:creationId xmlns:p14="http://schemas.microsoft.com/office/powerpoint/2010/main" val="1781721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Georgia" panose="02040502050405020303" pitchFamily="18" charset="0"/>
              </a:rPr>
              <a:t>Discrete Model</a:t>
            </a:r>
            <a:endParaRPr lang="en-GB" b="1" dirty="0">
              <a:latin typeface="Georgia" panose="02040502050405020303" pitchFamily="18" charset="0"/>
            </a:endParaRPr>
          </a:p>
        </p:txBody>
      </p:sp>
      <p:sp>
        <p:nvSpPr>
          <p:cNvPr id="3" name="Content Placeholder 2"/>
          <p:cNvSpPr>
            <a:spLocks noGrp="1"/>
          </p:cNvSpPr>
          <p:nvPr>
            <p:ph idx="1"/>
          </p:nvPr>
        </p:nvSpPr>
        <p:spPr/>
        <p:txBody>
          <a:bodyPr>
            <a:noAutofit/>
          </a:bodyPr>
          <a:lstStyle/>
          <a:p>
            <a:pPr marL="0" indent="0">
              <a:buNone/>
            </a:pPr>
            <a:r>
              <a:rPr lang="en-GB" sz="2400" dirty="0" smtClean="0">
                <a:latin typeface="Georgia" panose="02040502050405020303" pitchFamily="18" charset="0"/>
              </a:rPr>
              <a:t>Representations not pictures.</a:t>
            </a:r>
          </a:p>
          <a:p>
            <a:pPr marL="0" indent="0">
              <a:buNone/>
            </a:pPr>
            <a:r>
              <a:rPr lang="en-GB" sz="2400" dirty="0" smtClean="0">
                <a:latin typeface="Georgia" panose="02040502050405020303" pitchFamily="18" charset="0"/>
              </a:rPr>
              <a:t>Each box represents 1 discrete item.</a:t>
            </a:r>
          </a:p>
          <a:p>
            <a:pPr marL="0" indent="0">
              <a:buNone/>
            </a:pPr>
            <a:endParaRPr lang="en-GB" sz="2400" dirty="0">
              <a:latin typeface="Georgia" panose="02040502050405020303" pitchFamily="18" charset="0"/>
            </a:endParaRPr>
          </a:p>
          <a:p>
            <a:pPr marL="0" indent="0">
              <a:buNone/>
            </a:pPr>
            <a:r>
              <a:rPr lang="en-GB" sz="2400" dirty="0">
                <a:latin typeface="Georgia" panose="02040502050405020303" pitchFamily="18" charset="0"/>
              </a:rPr>
              <a:t>Theo has 4 cars and 3 lorries. How many toys has he got?</a:t>
            </a:r>
          </a:p>
          <a:p>
            <a:endParaRPr lang="en-GB" sz="2400" dirty="0" smtClean="0">
              <a:latin typeface="Georgia" panose="02040502050405020303" pitchFamily="18" charset="0"/>
            </a:endParaRPr>
          </a:p>
          <a:p>
            <a:endParaRPr lang="en-GB" sz="2400" dirty="0">
              <a:latin typeface="Georgia" panose="02040502050405020303" pitchFamily="18" charset="0"/>
            </a:endParaRPr>
          </a:p>
          <a:p>
            <a:endParaRPr lang="en-GB" sz="2400" dirty="0" smtClean="0">
              <a:latin typeface="Georgia" panose="02040502050405020303" pitchFamily="18" charset="0"/>
            </a:endParaRPr>
          </a:p>
          <a:p>
            <a:endParaRPr lang="en-GB" sz="2400" dirty="0">
              <a:latin typeface="Georgia" panose="02040502050405020303" pitchFamily="18" charset="0"/>
            </a:endParaRPr>
          </a:p>
          <a:p>
            <a:r>
              <a:rPr lang="en-GB" sz="2400" dirty="0" smtClean="0">
                <a:latin typeface="Georgia" panose="02040502050405020303" pitchFamily="18" charset="0"/>
              </a:rPr>
              <a:t>Theo has got _____ toys.</a:t>
            </a:r>
            <a:endParaRPr lang="en-GB" sz="2400" dirty="0">
              <a:latin typeface="Georgia" panose="02040502050405020303" pitchFamily="18" charset="0"/>
            </a:endParaRPr>
          </a:p>
        </p:txBody>
      </p:sp>
      <p:sp>
        <p:nvSpPr>
          <p:cNvPr id="4" name="Rectangle 3"/>
          <p:cNvSpPr/>
          <p:nvPr/>
        </p:nvSpPr>
        <p:spPr>
          <a:xfrm>
            <a:off x="3071664" y="4365104"/>
            <a:ext cx="720080" cy="72008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803850" y="4365104"/>
            <a:ext cx="720080" cy="72008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523930" y="4365104"/>
            <a:ext cx="720080" cy="72008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244010" y="4365104"/>
            <a:ext cx="720080" cy="72008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943590" y="4365104"/>
            <a:ext cx="720080" cy="72008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383750" y="4365104"/>
            <a:ext cx="720080" cy="72008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6663670" y="4365104"/>
            <a:ext cx="720080" cy="72008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3071664" y="3645025"/>
            <a:ext cx="5752246" cy="769441"/>
          </a:xfrm>
          <a:prstGeom prst="rect">
            <a:avLst/>
          </a:prstGeom>
          <a:noFill/>
        </p:spPr>
        <p:txBody>
          <a:bodyPr wrap="square" rtlCol="0">
            <a:spAutoFit/>
          </a:bodyPr>
          <a:lstStyle/>
          <a:p>
            <a:r>
              <a:rPr lang="en-GB" sz="4400" dirty="0"/>
              <a:t> c   </a:t>
            </a:r>
            <a:r>
              <a:rPr lang="en-GB" sz="4400" dirty="0" smtClean="0"/>
              <a:t> </a:t>
            </a:r>
            <a:r>
              <a:rPr lang="en-GB" sz="4400" dirty="0" err="1" smtClean="0"/>
              <a:t>c</a:t>
            </a:r>
            <a:r>
              <a:rPr lang="en-GB" sz="4400" dirty="0" smtClean="0"/>
              <a:t>    </a:t>
            </a:r>
            <a:r>
              <a:rPr lang="en-GB" sz="4400" dirty="0" err="1" smtClean="0"/>
              <a:t>c</a:t>
            </a:r>
            <a:r>
              <a:rPr lang="en-GB" sz="4400" dirty="0" smtClean="0"/>
              <a:t>    </a:t>
            </a:r>
            <a:r>
              <a:rPr lang="en-GB" sz="4400" dirty="0" err="1" smtClean="0"/>
              <a:t>c</a:t>
            </a:r>
            <a:r>
              <a:rPr lang="en-GB" sz="4400" dirty="0" smtClean="0"/>
              <a:t>    </a:t>
            </a:r>
            <a:r>
              <a:rPr lang="en-GB" sz="4400" dirty="0"/>
              <a:t>l    </a:t>
            </a:r>
            <a:r>
              <a:rPr lang="en-GB" sz="4400" dirty="0" err="1"/>
              <a:t>l</a:t>
            </a:r>
            <a:r>
              <a:rPr lang="en-GB" sz="4400" dirty="0"/>
              <a:t>    </a:t>
            </a:r>
            <a:r>
              <a:rPr lang="en-GB" sz="4400" dirty="0" err="1"/>
              <a:t>l</a:t>
            </a:r>
            <a:endParaRPr lang="en-GB" sz="4400"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62" y="56156"/>
            <a:ext cx="1871133" cy="1453114"/>
          </a:xfrm>
          <a:prstGeom prst="rect">
            <a:avLst/>
          </a:prstGeom>
        </p:spPr>
      </p:pic>
    </p:spTree>
    <p:extLst>
      <p:ext uri="{BB962C8B-B14F-4D97-AF65-F5344CB8AC3E}">
        <p14:creationId xmlns:p14="http://schemas.microsoft.com/office/powerpoint/2010/main" val="456305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3663" y="22481"/>
            <a:ext cx="7382170" cy="1450757"/>
          </a:xfrm>
        </p:spPr>
        <p:txBody>
          <a:bodyPr>
            <a:normAutofit/>
          </a:bodyPr>
          <a:lstStyle/>
          <a:p>
            <a:pPr algn="ctr"/>
            <a:r>
              <a:rPr lang="en-GB" sz="4000" b="1" dirty="0" smtClean="0">
                <a:latin typeface="Georgia" panose="02040502050405020303" pitchFamily="18" charset="0"/>
              </a:rPr>
              <a:t>Part-Whole Model</a:t>
            </a:r>
            <a:endParaRPr lang="en-GB" sz="4000" b="1" dirty="0">
              <a:latin typeface="Georgia" panose="02040502050405020303" pitchFamily="18" charset="0"/>
            </a:endParaRPr>
          </a:p>
        </p:txBody>
      </p:sp>
      <p:sp>
        <p:nvSpPr>
          <p:cNvPr id="3" name="Content Placeholder 2"/>
          <p:cNvSpPr>
            <a:spLocks noGrp="1"/>
          </p:cNvSpPr>
          <p:nvPr>
            <p:ph idx="1"/>
          </p:nvPr>
        </p:nvSpPr>
        <p:spPr/>
        <p:txBody>
          <a:bodyPr/>
          <a:lstStyle/>
          <a:p>
            <a:pPr marL="0" indent="0">
              <a:buNone/>
            </a:pPr>
            <a:r>
              <a:rPr lang="en-GB" dirty="0" smtClean="0">
                <a:latin typeface="Georgia" panose="02040502050405020303" pitchFamily="18" charset="0"/>
              </a:rPr>
              <a:t>Sofia has 107 sweets and Finley has 75 sweets.</a:t>
            </a:r>
          </a:p>
          <a:p>
            <a:endParaRPr lang="en-GB" dirty="0">
              <a:latin typeface="Georgia" panose="02040502050405020303" pitchFamily="18" charset="0"/>
            </a:endParaRPr>
          </a:p>
          <a:p>
            <a:pPr marL="0" indent="0">
              <a:buNone/>
            </a:pPr>
            <a:r>
              <a:rPr lang="en-GB" dirty="0" smtClean="0">
                <a:latin typeface="Georgia" panose="02040502050405020303" pitchFamily="18" charset="0"/>
              </a:rPr>
              <a:t>How many sweets do they have altogether?</a:t>
            </a:r>
            <a:endParaRPr lang="en-GB" dirty="0">
              <a:latin typeface="Georgia" panose="02040502050405020303" pitchFamily="18" charset="0"/>
            </a:endParaRPr>
          </a:p>
        </p:txBody>
      </p:sp>
      <p:pic>
        <p:nvPicPr>
          <p:cNvPr id="4" name="Picture 2" descr="C:\Users\lmartin\AppData\Local\Microsoft\Windows\Temporary Internet Files\Content.Outlook\6EU0T6F0\IMG_3711.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34069" b="99224" l="2390" r="97672">
                        <a14:foregroundMark x1="22947" y1="56087" x2="22947" y2="56087"/>
                        <a14:foregroundMark x1="19914" y1="42688" x2="68382" y2="63072"/>
                        <a14:foregroundMark x1="43505" y1="54371" x2="13358" y2="82312"/>
                        <a14:foregroundMark x1="76256" y1="40972" x2="79749" y2="50286"/>
                        <a14:foregroundMark x1="78002" y1="45016" x2="70129" y2="45629"/>
                        <a14:foregroundMark x1="70129" y1="45016" x2="76256" y2="35131"/>
                        <a14:foregroundMark x1="91544" y1="99224" x2="91544" y2="99224"/>
                      </a14:backgroundRemoval>
                    </a14:imgEffect>
                  </a14:imgLayer>
                </a14:imgProps>
              </a:ext>
              <a:ext uri="{28A0092B-C50C-407E-A947-70E740481C1C}">
                <a14:useLocalDpi xmlns:a14="http://schemas.microsoft.com/office/drawing/2010/main" val="0"/>
              </a:ext>
            </a:extLst>
          </a:blip>
          <a:srcRect l="1551" t="29885" r="3966" b="29462"/>
          <a:stretch/>
        </p:blipFill>
        <p:spPr bwMode="auto">
          <a:xfrm>
            <a:off x="7886882" y="178229"/>
            <a:ext cx="3740327" cy="12070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31346" y="3092484"/>
            <a:ext cx="6352986" cy="461665"/>
          </a:xfrm>
          <a:prstGeom prst="rect">
            <a:avLst/>
          </a:prstGeom>
          <a:noFill/>
        </p:spPr>
        <p:txBody>
          <a:bodyPr wrap="square" rtlCol="0">
            <a:spAutoFit/>
          </a:bodyPr>
          <a:lstStyle/>
          <a:p>
            <a:r>
              <a:rPr lang="en-GB" sz="2400" dirty="0">
                <a:solidFill>
                  <a:schemeClr val="accent6"/>
                </a:solidFill>
                <a:latin typeface="Georgia" panose="02040502050405020303" pitchFamily="18" charset="0"/>
              </a:rPr>
              <a:t>Represent this problem as a discrete model</a:t>
            </a:r>
            <a:r>
              <a:rPr lang="en-GB" dirty="0">
                <a:latin typeface="Georgia" panose="02040502050405020303" pitchFamily="18" charset="0"/>
              </a:rPr>
              <a:t>.</a:t>
            </a:r>
          </a:p>
        </p:txBody>
      </p:sp>
      <p:grpSp>
        <p:nvGrpSpPr>
          <p:cNvPr id="17" name="Group 16"/>
          <p:cNvGrpSpPr/>
          <p:nvPr/>
        </p:nvGrpSpPr>
        <p:grpSpPr>
          <a:xfrm>
            <a:off x="2148189" y="3587824"/>
            <a:ext cx="5653117" cy="2770234"/>
            <a:chOff x="1511171" y="3717032"/>
            <a:chExt cx="6120682" cy="3101663"/>
          </a:xfrm>
        </p:grpSpPr>
        <p:grpSp>
          <p:nvGrpSpPr>
            <p:cNvPr id="13" name="Group 12"/>
            <p:cNvGrpSpPr/>
            <p:nvPr/>
          </p:nvGrpSpPr>
          <p:grpSpPr>
            <a:xfrm>
              <a:off x="1511171" y="4321803"/>
              <a:ext cx="6120682" cy="1800198"/>
              <a:chOff x="1259630" y="4064080"/>
              <a:chExt cx="6408714" cy="2029216"/>
            </a:xfrm>
          </p:grpSpPr>
          <p:sp>
            <p:nvSpPr>
              <p:cNvPr id="6" name="Rectangle 5"/>
              <p:cNvSpPr/>
              <p:nvPr/>
            </p:nvSpPr>
            <p:spPr>
              <a:xfrm>
                <a:off x="1259632" y="4797152"/>
                <a:ext cx="3816424" cy="64807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076056" y="4797152"/>
                <a:ext cx="2592288" cy="64807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eft Brace 8"/>
              <p:cNvSpPr/>
              <p:nvPr/>
            </p:nvSpPr>
            <p:spPr>
              <a:xfrm rot="16200000">
                <a:off x="6059859" y="4484811"/>
                <a:ext cx="648072" cy="2568898"/>
              </a:xfrm>
              <a:prstGeom prst="leftBrace">
                <a:avLst>
                  <a:gd name="adj1" fmla="val 54554"/>
                  <a:gd name="adj2" fmla="val 4932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Left Brace 9"/>
              <p:cNvSpPr/>
              <p:nvPr/>
            </p:nvSpPr>
            <p:spPr>
              <a:xfrm rot="16200000">
                <a:off x="2843808" y="3933056"/>
                <a:ext cx="648072" cy="3672408"/>
              </a:xfrm>
              <a:prstGeom prst="leftBrace">
                <a:avLst>
                  <a:gd name="adj1" fmla="val 54554"/>
                  <a:gd name="adj2" fmla="val 4932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Left Brace 11"/>
              <p:cNvSpPr/>
              <p:nvPr/>
            </p:nvSpPr>
            <p:spPr>
              <a:xfrm rot="5400000">
                <a:off x="4139951" y="1183759"/>
                <a:ext cx="648072" cy="6408713"/>
              </a:xfrm>
              <a:prstGeom prst="leftBrace">
                <a:avLst>
                  <a:gd name="adj1" fmla="val 54554"/>
                  <a:gd name="adj2" fmla="val 4932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4" name="TextBox 13"/>
            <p:cNvSpPr txBox="1"/>
            <p:nvPr/>
          </p:nvSpPr>
          <p:spPr>
            <a:xfrm>
              <a:off x="4427984" y="3717032"/>
              <a:ext cx="792088" cy="723658"/>
            </a:xfrm>
            <a:prstGeom prst="rect">
              <a:avLst/>
            </a:prstGeom>
            <a:noFill/>
          </p:spPr>
          <p:txBody>
            <a:bodyPr wrap="square" rtlCol="0">
              <a:spAutoFit/>
            </a:bodyPr>
            <a:lstStyle/>
            <a:p>
              <a:r>
                <a:rPr lang="en-GB" sz="3600" dirty="0"/>
                <a:t>?</a:t>
              </a:r>
              <a:endParaRPr lang="en-GB" dirty="0"/>
            </a:p>
          </p:txBody>
        </p:sp>
        <p:sp>
          <p:nvSpPr>
            <p:cNvPr id="15" name="TextBox 14"/>
            <p:cNvSpPr txBox="1"/>
            <p:nvPr/>
          </p:nvSpPr>
          <p:spPr>
            <a:xfrm>
              <a:off x="2776508" y="6063165"/>
              <a:ext cx="1147420" cy="723658"/>
            </a:xfrm>
            <a:prstGeom prst="rect">
              <a:avLst/>
            </a:prstGeom>
            <a:noFill/>
          </p:spPr>
          <p:txBody>
            <a:bodyPr wrap="square" rtlCol="0">
              <a:spAutoFit/>
            </a:bodyPr>
            <a:lstStyle/>
            <a:p>
              <a:r>
                <a:rPr lang="en-GB" sz="3600" dirty="0" smtClean="0"/>
                <a:t>107</a:t>
              </a:r>
              <a:endParaRPr lang="en-GB" dirty="0"/>
            </a:p>
          </p:txBody>
        </p:sp>
        <p:sp>
          <p:nvSpPr>
            <p:cNvPr id="16" name="TextBox 15"/>
            <p:cNvSpPr txBox="1"/>
            <p:nvPr/>
          </p:nvSpPr>
          <p:spPr>
            <a:xfrm>
              <a:off x="6156176" y="6095037"/>
              <a:ext cx="792088" cy="723658"/>
            </a:xfrm>
            <a:prstGeom prst="rect">
              <a:avLst/>
            </a:prstGeom>
            <a:noFill/>
          </p:spPr>
          <p:txBody>
            <a:bodyPr wrap="square" rtlCol="0">
              <a:spAutoFit/>
            </a:bodyPr>
            <a:lstStyle/>
            <a:p>
              <a:r>
                <a:rPr lang="en-GB" sz="3600" dirty="0"/>
                <a:t>7</a:t>
              </a:r>
              <a:r>
                <a:rPr lang="en-GB" sz="3600" dirty="0" smtClean="0"/>
                <a:t>5</a:t>
              </a:r>
              <a:endParaRPr lang="en-GB" dirty="0"/>
            </a:p>
          </p:txBody>
        </p:sp>
      </p:grpSp>
      <p:sp>
        <p:nvSpPr>
          <p:cNvPr id="18" name="TextBox 17"/>
          <p:cNvSpPr txBox="1"/>
          <p:nvPr/>
        </p:nvSpPr>
        <p:spPr>
          <a:xfrm>
            <a:off x="7968208" y="4399944"/>
            <a:ext cx="2232248" cy="1477328"/>
          </a:xfrm>
          <a:prstGeom prst="rect">
            <a:avLst/>
          </a:prstGeom>
          <a:noFill/>
        </p:spPr>
        <p:txBody>
          <a:bodyPr wrap="square" rtlCol="0">
            <a:spAutoFit/>
          </a:bodyPr>
          <a:lstStyle/>
          <a:p>
            <a:r>
              <a:rPr lang="en-GB" dirty="0">
                <a:solidFill>
                  <a:schemeClr val="accent3"/>
                </a:solidFill>
                <a:latin typeface="Georgia" panose="02040502050405020303" pitchFamily="18" charset="0"/>
              </a:rPr>
              <a:t>Always a question mark where the answer goes – this is what we are trying to find.</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62" y="56156"/>
            <a:ext cx="1871133" cy="1453114"/>
          </a:xfrm>
          <a:prstGeom prst="rect">
            <a:avLst/>
          </a:prstGeom>
        </p:spPr>
      </p:pic>
    </p:spTree>
    <p:extLst>
      <p:ext uri="{BB962C8B-B14F-4D97-AF65-F5344CB8AC3E}">
        <p14:creationId xmlns:p14="http://schemas.microsoft.com/office/powerpoint/2010/main" val="70120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7994" y="286603"/>
            <a:ext cx="9227685" cy="1450757"/>
          </a:xfrm>
        </p:spPr>
        <p:txBody>
          <a:bodyPr>
            <a:normAutofit/>
          </a:bodyPr>
          <a:lstStyle/>
          <a:p>
            <a:r>
              <a:rPr lang="en-GB" sz="4400" b="1" dirty="0" smtClean="0">
                <a:latin typeface="Georgia" panose="02040502050405020303" pitchFamily="18" charset="0"/>
              </a:rPr>
              <a:t>Part –whole model for addition and subtraction</a:t>
            </a:r>
            <a:endParaRPr lang="en-GB" sz="4400" b="1" dirty="0">
              <a:latin typeface="Georgia" panose="02040502050405020303" pitchFamily="18" charset="0"/>
            </a:endParaRPr>
          </a:p>
        </p:txBody>
      </p:sp>
      <p:sp>
        <p:nvSpPr>
          <p:cNvPr id="3" name="Content Placeholder 2"/>
          <p:cNvSpPr>
            <a:spLocks noGrp="1"/>
          </p:cNvSpPr>
          <p:nvPr>
            <p:ph idx="1"/>
          </p:nvPr>
        </p:nvSpPr>
        <p:spPr/>
        <p:txBody>
          <a:bodyPr>
            <a:normAutofit/>
          </a:bodyPr>
          <a:lstStyle/>
          <a:p>
            <a:pPr marL="0" indent="0">
              <a:buNone/>
            </a:pPr>
            <a:r>
              <a:rPr lang="en-GB" sz="2400" dirty="0">
                <a:latin typeface="Georgia" panose="02040502050405020303" pitchFamily="18" charset="0"/>
              </a:rPr>
              <a:t>The model represents a quantitative relationship among three variables: whole, part 1 and part 2. Given the values of any two variables, we can find the value of the third one by addition or subtraction.</a:t>
            </a:r>
          </a:p>
        </p:txBody>
      </p:sp>
      <p:grpSp>
        <p:nvGrpSpPr>
          <p:cNvPr id="14" name="Group 13"/>
          <p:cNvGrpSpPr/>
          <p:nvPr/>
        </p:nvGrpSpPr>
        <p:grpSpPr>
          <a:xfrm>
            <a:off x="3018733" y="3166470"/>
            <a:ext cx="5653117" cy="2702624"/>
            <a:chOff x="683568" y="3769876"/>
            <a:chExt cx="5653117" cy="2702624"/>
          </a:xfrm>
        </p:grpSpPr>
        <p:grpSp>
          <p:nvGrpSpPr>
            <p:cNvPr id="5" name="Group 4"/>
            <p:cNvGrpSpPr/>
            <p:nvPr/>
          </p:nvGrpSpPr>
          <p:grpSpPr>
            <a:xfrm>
              <a:off x="683568" y="4358805"/>
              <a:ext cx="5653117" cy="1607837"/>
              <a:chOff x="1259630" y="4064080"/>
              <a:chExt cx="6408714" cy="2029216"/>
            </a:xfrm>
          </p:grpSpPr>
          <p:sp>
            <p:nvSpPr>
              <p:cNvPr id="9" name="Rectangle 8"/>
              <p:cNvSpPr/>
              <p:nvPr/>
            </p:nvSpPr>
            <p:spPr>
              <a:xfrm>
                <a:off x="1259632" y="4797152"/>
                <a:ext cx="3816424" cy="64807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076056" y="4797152"/>
                <a:ext cx="2592288" cy="64807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Left Brace 10"/>
              <p:cNvSpPr/>
              <p:nvPr/>
            </p:nvSpPr>
            <p:spPr>
              <a:xfrm rot="16200000">
                <a:off x="6059859" y="4484811"/>
                <a:ext cx="648072" cy="2568898"/>
              </a:xfrm>
              <a:prstGeom prst="leftBrace">
                <a:avLst>
                  <a:gd name="adj1" fmla="val 54554"/>
                  <a:gd name="adj2" fmla="val 4932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Left Brace 11"/>
              <p:cNvSpPr/>
              <p:nvPr/>
            </p:nvSpPr>
            <p:spPr>
              <a:xfrm rot="16200000">
                <a:off x="2843808" y="3933056"/>
                <a:ext cx="648072" cy="3672408"/>
              </a:xfrm>
              <a:prstGeom prst="leftBrace">
                <a:avLst>
                  <a:gd name="adj1" fmla="val 54554"/>
                  <a:gd name="adj2" fmla="val 4932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Left Brace 12"/>
              <p:cNvSpPr/>
              <p:nvPr/>
            </p:nvSpPr>
            <p:spPr>
              <a:xfrm rot="5400000">
                <a:off x="4139951" y="1183759"/>
                <a:ext cx="648072" cy="6408713"/>
              </a:xfrm>
              <a:prstGeom prst="leftBrace">
                <a:avLst>
                  <a:gd name="adj1" fmla="val 54554"/>
                  <a:gd name="adj2" fmla="val 4932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6" name="TextBox 5"/>
            <p:cNvSpPr txBox="1"/>
            <p:nvPr/>
          </p:nvSpPr>
          <p:spPr>
            <a:xfrm>
              <a:off x="2801499" y="3769876"/>
              <a:ext cx="2706605" cy="523220"/>
            </a:xfrm>
            <a:prstGeom prst="rect">
              <a:avLst/>
            </a:prstGeom>
            <a:noFill/>
          </p:spPr>
          <p:txBody>
            <a:bodyPr wrap="square" rtlCol="0">
              <a:spAutoFit/>
            </a:bodyPr>
            <a:lstStyle/>
            <a:p>
              <a:r>
                <a:rPr lang="en-GB" sz="2800" dirty="0">
                  <a:solidFill>
                    <a:schemeClr val="accent3"/>
                  </a:solidFill>
                  <a:latin typeface="Georgia" panose="02040502050405020303" pitchFamily="18" charset="0"/>
                </a:rPr>
                <a:t>Whole</a:t>
              </a:r>
              <a:endParaRPr lang="en-GB" dirty="0">
                <a:solidFill>
                  <a:schemeClr val="accent3"/>
                </a:solidFill>
                <a:latin typeface="Georgia" panose="02040502050405020303" pitchFamily="18" charset="0"/>
              </a:endParaRPr>
            </a:p>
          </p:txBody>
        </p:sp>
        <p:sp>
          <p:nvSpPr>
            <p:cNvPr id="7" name="TextBox 6"/>
            <p:cNvSpPr txBox="1"/>
            <p:nvPr/>
          </p:nvSpPr>
          <p:spPr>
            <a:xfrm>
              <a:off x="1547664" y="5914094"/>
              <a:ext cx="1728192" cy="523220"/>
            </a:xfrm>
            <a:prstGeom prst="rect">
              <a:avLst/>
            </a:prstGeom>
            <a:noFill/>
          </p:spPr>
          <p:txBody>
            <a:bodyPr wrap="square" rtlCol="0">
              <a:spAutoFit/>
            </a:bodyPr>
            <a:lstStyle/>
            <a:p>
              <a:r>
                <a:rPr lang="en-GB" sz="2800" dirty="0">
                  <a:solidFill>
                    <a:schemeClr val="accent2"/>
                  </a:solidFill>
                  <a:latin typeface="Georgia" panose="02040502050405020303" pitchFamily="18" charset="0"/>
                </a:rPr>
                <a:t>Part 1</a:t>
              </a:r>
              <a:endParaRPr lang="en-GB" sz="1400" dirty="0">
                <a:solidFill>
                  <a:schemeClr val="accent2"/>
                </a:solidFill>
                <a:latin typeface="Georgia" panose="02040502050405020303" pitchFamily="18" charset="0"/>
              </a:endParaRPr>
            </a:p>
          </p:txBody>
        </p:sp>
        <p:sp>
          <p:nvSpPr>
            <p:cNvPr id="8" name="TextBox 7"/>
            <p:cNvSpPr txBox="1"/>
            <p:nvPr/>
          </p:nvSpPr>
          <p:spPr>
            <a:xfrm>
              <a:off x="4644008" y="5949280"/>
              <a:ext cx="1614488" cy="523220"/>
            </a:xfrm>
            <a:prstGeom prst="rect">
              <a:avLst/>
            </a:prstGeom>
            <a:noFill/>
          </p:spPr>
          <p:txBody>
            <a:bodyPr wrap="square" rtlCol="0">
              <a:spAutoFit/>
            </a:bodyPr>
            <a:lstStyle/>
            <a:p>
              <a:r>
                <a:rPr lang="en-GB" sz="2800" dirty="0">
                  <a:solidFill>
                    <a:schemeClr val="accent6"/>
                  </a:solidFill>
                  <a:latin typeface="Georgia" panose="02040502050405020303" pitchFamily="18" charset="0"/>
                </a:rPr>
                <a:t>Part 2</a:t>
              </a:r>
              <a:endParaRPr lang="en-GB" sz="1400" dirty="0">
                <a:solidFill>
                  <a:schemeClr val="accent6"/>
                </a:solidFill>
                <a:latin typeface="Georgia" panose="02040502050405020303" pitchFamily="18" charset="0"/>
              </a:endParaRPr>
            </a:p>
          </p:txBody>
        </p:sp>
      </p:gr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62" y="56156"/>
            <a:ext cx="1871133" cy="1453114"/>
          </a:xfrm>
          <a:prstGeom prst="rect">
            <a:avLst/>
          </a:prstGeom>
        </p:spPr>
      </p:pic>
    </p:spTree>
    <p:extLst>
      <p:ext uri="{BB962C8B-B14F-4D97-AF65-F5344CB8AC3E}">
        <p14:creationId xmlns:p14="http://schemas.microsoft.com/office/powerpoint/2010/main" val="29826195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4862" y="286603"/>
            <a:ext cx="9120818" cy="1450757"/>
          </a:xfrm>
        </p:spPr>
        <p:txBody>
          <a:bodyPr>
            <a:normAutofit/>
          </a:bodyPr>
          <a:lstStyle/>
          <a:p>
            <a:r>
              <a:rPr lang="en-GB" sz="4400" b="1" dirty="0" smtClean="0">
                <a:latin typeface="Georgia" panose="02040502050405020303" pitchFamily="18" charset="0"/>
              </a:rPr>
              <a:t>Part-whole model - subtraction</a:t>
            </a:r>
            <a:endParaRPr lang="en-GB" sz="4400" b="1" dirty="0">
              <a:latin typeface="Georgia" panose="02040502050405020303" pitchFamily="18" charset="0"/>
            </a:endParaRPr>
          </a:p>
        </p:txBody>
      </p:sp>
      <p:sp>
        <p:nvSpPr>
          <p:cNvPr id="3" name="Content Placeholder 2"/>
          <p:cNvSpPr>
            <a:spLocks noGrp="1"/>
          </p:cNvSpPr>
          <p:nvPr>
            <p:ph idx="1"/>
          </p:nvPr>
        </p:nvSpPr>
        <p:spPr/>
        <p:txBody>
          <a:bodyPr>
            <a:normAutofit/>
          </a:bodyPr>
          <a:lstStyle/>
          <a:p>
            <a:pPr marL="0" indent="0">
              <a:buNone/>
            </a:pPr>
            <a:r>
              <a:rPr lang="en-GB" sz="2400" dirty="0" smtClean="0">
                <a:latin typeface="Georgia" panose="02040502050405020303" pitchFamily="18" charset="0"/>
              </a:rPr>
              <a:t>Michelle baked 112 cakes.</a:t>
            </a:r>
          </a:p>
          <a:p>
            <a:pPr marL="0" indent="0">
              <a:buNone/>
            </a:pPr>
            <a:r>
              <a:rPr lang="en-GB" sz="2400" dirty="0" smtClean="0">
                <a:latin typeface="Georgia" panose="02040502050405020303" pitchFamily="18" charset="0"/>
              </a:rPr>
              <a:t>She gave away 87 cakes. </a:t>
            </a:r>
          </a:p>
          <a:p>
            <a:pPr marL="0" indent="0">
              <a:buNone/>
            </a:pPr>
            <a:r>
              <a:rPr lang="en-GB" sz="2400" dirty="0" smtClean="0">
                <a:latin typeface="Georgia" panose="02040502050405020303" pitchFamily="18" charset="0"/>
              </a:rPr>
              <a:t>How many cakes did she have left?</a:t>
            </a:r>
          </a:p>
          <a:p>
            <a:endParaRPr lang="en-GB" sz="2400" dirty="0">
              <a:latin typeface="Georgia" panose="02040502050405020303" pitchFamily="18" charset="0"/>
            </a:endParaRPr>
          </a:p>
          <a:p>
            <a:pPr marL="0" indent="0">
              <a:buNone/>
            </a:pPr>
            <a:r>
              <a:rPr lang="en-GB" sz="2400" dirty="0" smtClean="0">
                <a:latin typeface="Georgia" panose="02040502050405020303" pitchFamily="18" charset="0"/>
              </a:rPr>
              <a:t>Michelle has _____ cakes left.</a:t>
            </a:r>
            <a:endParaRPr lang="en-GB" sz="2400" dirty="0">
              <a:latin typeface="Georgia" panose="02040502050405020303" pitchFamily="18" charset="0"/>
            </a:endParaRPr>
          </a:p>
        </p:txBody>
      </p:sp>
      <p:grpSp>
        <p:nvGrpSpPr>
          <p:cNvPr id="14" name="Group 13"/>
          <p:cNvGrpSpPr/>
          <p:nvPr/>
        </p:nvGrpSpPr>
        <p:grpSpPr>
          <a:xfrm>
            <a:off x="3622047" y="3857414"/>
            <a:ext cx="5481096" cy="2428154"/>
            <a:chOff x="1755200" y="4031486"/>
            <a:chExt cx="5943456" cy="2695477"/>
          </a:xfrm>
        </p:grpSpPr>
        <p:grpSp>
          <p:nvGrpSpPr>
            <p:cNvPr id="5" name="Group 4"/>
            <p:cNvGrpSpPr/>
            <p:nvPr/>
          </p:nvGrpSpPr>
          <p:grpSpPr>
            <a:xfrm>
              <a:off x="1755200" y="4567867"/>
              <a:ext cx="5653117" cy="1607837"/>
              <a:chOff x="1259630" y="4064080"/>
              <a:chExt cx="6408714" cy="2029216"/>
            </a:xfrm>
          </p:grpSpPr>
          <p:sp>
            <p:nvSpPr>
              <p:cNvPr id="9" name="Rectangle 8"/>
              <p:cNvSpPr/>
              <p:nvPr/>
            </p:nvSpPr>
            <p:spPr>
              <a:xfrm>
                <a:off x="1259632" y="4797152"/>
                <a:ext cx="3816424" cy="64807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076056" y="4797152"/>
                <a:ext cx="2592288" cy="64807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Left Brace 10"/>
              <p:cNvSpPr/>
              <p:nvPr/>
            </p:nvSpPr>
            <p:spPr>
              <a:xfrm rot="16200000">
                <a:off x="6059859" y="4484811"/>
                <a:ext cx="648072" cy="2568898"/>
              </a:xfrm>
              <a:prstGeom prst="leftBrace">
                <a:avLst>
                  <a:gd name="adj1" fmla="val 54554"/>
                  <a:gd name="adj2" fmla="val 4932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Left Brace 11"/>
              <p:cNvSpPr/>
              <p:nvPr/>
            </p:nvSpPr>
            <p:spPr>
              <a:xfrm rot="16200000">
                <a:off x="2843808" y="3933056"/>
                <a:ext cx="648072" cy="3672408"/>
              </a:xfrm>
              <a:prstGeom prst="leftBrace">
                <a:avLst>
                  <a:gd name="adj1" fmla="val 54554"/>
                  <a:gd name="adj2" fmla="val 4932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Left Brace 12"/>
              <p:cNvSpPr/>
              <p:nvPr/>
            </p:nvSpPr>
            <p:spPr>
              <a:xfrm rot="5400000">
                <a:off x="4139951" y="1183759"/>
                <a:ext cx="648072" cy="6408713"/>
              </a:xfrm>
              <a:prstGeom prst="leftBrace">
                <a:avLst>
                  <a:gd name="adj1" fmla="val 54554"/>
                  <a:gd name="adj2" fmla="val 4932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6" name="TextBox 5"/>
            <p:cNvSpPr txBox="1"/>
            <p:nvPr/>
          </p:nvSpPr>
          <p:spPr>
            <a:xfrm>
              <a:off x="4313667" y="4031486"/>
              <a:ext cx="2706605" cy="580823"/>
            </a:xfrm>
            <a:prstGeom prst="rect">
              <a:avLst/>
            </a:prstGeom>
            <a:noFill/>
          </p:spPr>
          <p:txBody>
            <a:bodyPr wrap="square" rtlCol="0">
              <a:spAutoFit/>
            </a:bodyPr>
            <a:lstStyle/>
            <a:p>
              <a:r>
                <a:rPr lang="en-GB" sz="2800" dirty="0" smtClean="0">
                  <a:solidFill>
                    <a:schemeClr val="accent3"/>
                  </a:solidFill>
                  <a:latin typeface="Georgia" panose="02040502050405020303" pitchFamily="18" charset="0"/>
                </a:rPr>
                <a:t>112</a:t>
              </a:r>
              <a:endParaRPr lang="en-GB" dirty="0">
                <a:solidFill>
                  <a:schemeClr val="accent3"/>
                </a:solidFill>
                <a:latin typeface="Georgia" panose="02040502050405020303" pitchFamily="18" charset="0"/>
              </a:endParaRPr>
            </a:p>
          </p:txBody>
        </p:sp>
        <p:sp>
          <p:nvSpPr>
            <p:cNvPr id="7" name="TextBox 6"/>
            <p:cNvSpPr txBox="1"/>
            <p:nvPr/>
          </p:nvSpPr>
          <p:spPr>
            <a:xfrm>
              <a:off x="3275856" y="6146140"/>
              <a:ext cx="1728192" cy="512491"/>
            </a:xfrm>
            <a:prstGeom prst="rect">
              <a:avLst/>
            </a:prstGeom>
            <a:noFill/>
          </p:spPr>
          <p:txBody>
            <a:bodyPr wrap="square" rtlCol="0">
              <a:spAutoFit/>
            </a:bodyPr>
            <a:lstStyle/>
            <a:p>
              <a:r>
                <a:rPr lang="en-GB" sz="2400" dirty="0" smtClean="0">
                  <a:solidFill>
                    <a:schemeClr val="accent2"/>
                  </a:solidFill>
                  <a:latin typeface="Georgia" panose="02040502050405020303" pitchFamily="18" charset="0"/>
                </a:rPr>
                <a:t>87</a:t>
              </a:r>
              <a:endParaRPr lang="en-GB" sz="2400" dirty="0">
                <a:solidFill>
                  <a:schemeClr val="accent2"/>
                </a:solidFill>
                <a:latin typeface="Georgia" panose="02040502050405020303" pitchFamily="18" charset="0"/>
              </a:endParaRPr>
            </a:p>
          </p:txBody>
        </p:sp>
        <p:sp>
          <p:nvSpPr>
            <p:cNvPr id="8" name="TextBox 7"/>
            <p:cNvSpPr txBox="1"/>
            <p:nvPr/>
          </p:nvSpPr>
          <p:spPr>
            <a:xfrm>
              <a:off x="6084168" y="6146140"/>
              <a:ext cx="1614488" cy="580823"/>
            </a:xfrm>
            <a:prstGeom prst="rect">
              <a:avLst/>
            </a:prstGeom>
            <a:noFill/>
          </p:spPr>
          <p:txBody>
            <a:bodyPr wrap="square" rtlCol="0">
              <a:spAutoFit/>
            </a:bodyPr>
            <a:lstStyle/>
            <a:p>
              <a:r>
                <a:rPr lang="en-GB" sz="2800" dirty="0" smtClean="0">
                  <a:solidFill>
                    <a:schemeClr val="accent6"/>
                  </a:solidFill>
                </a:rPr>
                <a:t>?</a:t>
              </a:r>
              <a:endParaRPr lang="en-GB" sz="1400" dirty="0">
                <a:solidFill>
                  <a:schemeClr val="accent6"/>
                </a:solidFill>
              </a:endParaRPr>
            </a:p>
          </p:txBody>
        </p:sp>
      </p:grpSp>
      <p:pic>
        <p:nvPicPr>
          <p:cNvPr id="15" name="Picture 2" descr="C:\Users\lmartin\AppData\Local\Microsoft\Windows\Temporary Internet Files\Content.Outlook\6EU0T6F0\IMG_3711.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34069" b="99224" l="2390" r="97672">
                        <a14:foregroundMark x1="22947" y1="56087" x2="22947" y2="56087"/>
                        <a14:foregroundMark x1="19914" y1="42688" x2="68382" y2="63072"/>
                        <a14:foregroundMark x1="43505" y1="54371" x2="13358" y2="82312"/>
                        <a14:foregroundMark x1="76256" y1="40972" x2="79749" y2="50286"/>
                        <a14:foregroundMark x1="78002" y1="45016" x2="70129" y2="45629"/>
                        <a14:foregroundMark x1="70129" y1="45016" x2="76256" y2="35131"/>
                        <a14:foregroundMark x1="91544" y1="99224" x2="91544" y2="99224"/>
                      </a14:backgroundRemoval>
                    </a14:imgEffect>
                  </a14:imgLayer>
                </a14:imgProps>
              </a:ext>
              <a:ext uri="{28A0092B-C50C-407E-A947-70E740481C1C}">
                <a14:useLocalDpi xmlns:a14="http://schemas.microsoft.com/office/drawing/2010/main" val="0"/>
              </a:ext>
            </a:extLst>
          </a:blip>
          <a:srcRect l="1551" t="29885" r="3966" b="29462"/>
          <a:stretch/>
        </p:blipFill>
        <p:spPr bwMode="auto">
          <a:xfrm>
            <a:off x="8177555" y="1798030"/>
            <a:ext cx="2413885" cy="77896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62" y="56156"/>
            <a:ext cx="1871133" cy="1453114"/>
          </a:xfrm>
          <a:prstGeom prst="rect">
            <a:avLst/>
          </a:prstGeom>
        </p:spPr>
      </p:pic>
    </p:spTree>
    <p:extLst>
      <p:ext uri="{BB962C8B-B14F-4D97-AF65-F5344CB8AC3E}">
        <p14:creationId xmlns:p14="http://schemas.microsoft.com/office/powerpoint/2010/main" val="215061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2400" dirty="0">
                <a:latin typeface="Georgia" panose="02040502050405020303" pitchFamily="18" charset="0"/>
              </a:rPr>
              <a:t>William has </a:t>
            </a:r>
            <a:r>
              <a:rPr lang="en-GB" sz="2400" dirty="0" smtClean="0">
                <a:latin typeface="Georgia" panose="02040502050405020303" pitchFamily="18" charset="0"/>
              </a:rPr>
              <a:t>135 stamps.</a:t>
            </a:r>
            <a:endParaRPr lang="en-GB" sz="2400" dirty="0">
              <a:latin typeface="Georgia" panose="02040502050405020303" pitchFamily="18" charset="0"/>
            </a:endParaRPr>
          </a:p>
          <a:p>
            <a:pPr marL="0" indent="0">
              <a:buNone/>
            </a:pPr>
            <a:r>
              <a:rPr lang="en-GB" sz="2400" dirty="0">
                <a:latin typeface="Georgia" panose="02040502050405020303" pitchFamily="18" charset="0"/>
              </a:rPr>
              <a:t>He has 6</a:t>
            </a:r>
            <a:r>
              <a:rPr lang="en-GB" sz="2400" dirty="0" smtClean="0">
                <a:latin typeface="Georgia" panose="02040502050405020303" pitchFamily="18" charset="0"/>
              </a:rPr>
              <a:t>0 less stamps </a:t>
            </a:r>
            <a:r>
              <a:rPr lang="en-GB" sz="2400" dirty="0">
                <a:latin typeface="Georgia" panose="02040502050405020303" pitchFamily="18" charset="0"/>
              </a:rPr>
              <a:t>than his brother.</a:t>
            </a:r>
          </a:p>
          <a:p>
            <a:endParaRPr lang="en-GB" sz="2400" dirty="0">
              <a:latin typeface="Georgia" panose="02040502050405020303" pitchFamily="18" charset="0"/>
            </a:endParaRPr>
          </a:p>
          <a:p>
            <a:pPr marL="0" indent="0">
              <a:buNone/>
            </a:pPr>
            <a:r>
              <a:rPr lang="en-GB" sz="2400" dirty="0">
                <a:latin typeface="Georgia" panose="02040502050405020303" pitchFamily="18" charset="0"/>
              </a:rPr>
              <a:t>How </a:t>
            </a:r>
            <a:r>
              <a:rPr lang="en-GB" sz="2400" dirty="0" smtClean="0">
                <a:latin typeface="Georgia" panose="02040502050405020303" pitchFamily="18" charset="0"/>
              </a:rPr>
              <a:t>many stamps do </a:t>
            </a:r>
            <a:r>
              <a:rPr lang="en-GB" sz="2400" dirty="0">
                <a:latin typeface="Georgia" panose="02040502050405020303" pitchFamily="18" charset="0"/>
              </a:rPr>
              <a:t>William and his brother have altogether?</a:t>
            </a:r>
          </a:p>
          <a:p>
            <a:endParaRPr lang="en-GB" sz="1100" dirty="0">
              <a:latin typeface="Georgia" panose="02040502050405020303" pitchFamily="18" charset="0"/>
            </a:endParaRPr>
          </a:p>
          <a:p>
            <a:pPr marL="0" indent="0">
              <a:buNone/>
            </a:pPr>
            <a:r>
              <a:rPr lang="en-GB" sz="2400" dirty="0">
                <a:latin typeface="Georgia" panose="02040502050405020303" pitchFamily="18" charset="0"/>
              </a:rPr>
              <a:t>They have ____ </a:t>
            </a:r>
            <a:r>
              <a:rPr lang="en-GB" sz="2400" dirty="0" smtClean="0">
                <a:latin typeface="Georgia" panose="02040502050405020303" pitchFamily="18" charset="0"/>
              </a:rPr>
              <a:t>stamps altogether</a:t>
            </a:r>
            <a:r>
              <a:rPr lang="en-GB" sz="2400" dirty="0">
                <a:latin typeface="Georgia" panose="02040502050405020303" pitchFamily="18" charset="0"/>
              </a:rPr>
              <a:t>.</a:t>
            </a:r>
          </a:p>
        </p:txBody>
      </p:sp>
      <p:pic>
        <p:nvPicPr>
          <p:cNvPr id="5" name="Picture 2" descr="C:\Users\lmartin\AppData\Local\Microsoft\Windows\Temporary Internet Files\Content.Outlook\6EU0T6F0\IMG_3711.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34069" b="99224" l="2390" r="97672">
                        <a14:foregroundMark x1="22947" y1="56087" x2="22947" y2="56087"/>
                        <a14:foregroundMark x1="19914" y1="42688" x2="68382" y2="63072"/>
                        <a14:foregroundMark x1="43505" y1="54371" x2="13358" y2="82312"/>
                        <a14:foregroundMark x1="76256" y1="40972" x2="79749" y2="50286"/>
                        <a14:foregroundMark x1="78002" y1="45016" x2="70129" y2="45629"/>
                        <a14:foregroundMark x1="70129" y1="45016" x2="76256" y2="35131"/>
                        <a14:foregroundMark x1="91544" y1="99224" x2="91544" y2="99224"/>
                      </a14:backgroundRemoval>
                    </a14:imgEffect>
                  </a14:imgLayer>
                </a14:imgProps>
              </a:ext>
              <a:ext uri="{28A0092B-C50C-407E-A947-70E740481C1C}">
                <a14:useLocalDpi xmlns:a14="http://schemas.microsoft.com/office/drawing/2010/main" val="0"/>
              </a:ext>
            </a:extLst>
          </a:blip>
          <a:srcRect l="1551" t="29885" r="3966" b="29462"/>
          <a:stretch/>
        </p:blipFill>
        <p:spPr bwMode="auto">
          <a:xfrm>
            <a:off x="6672064" y="128403"/>
            <a:ext cx="3570262" cy="1152128"/>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p:cNvGrpSpPr/>
          <p:nvPr/>
        </p:nvGrpSpPr>
        <p:grpSpPr>
          <a:xfrm>
            <a:off x="1688443" y="4514950"/>
            <a:ext cx="6768752" cy="1440160"/>
            <a:chOff x="611560" y="4575298"/>
            <a:chExt cx="6768752" cy="1440160"/>
          </a:xfrm>
        </p:grpSpPr>
        <p:grpSp>
          <p:nvGrpSpPr>
            <p:cNvPr id="23" name="Group 22"/>
            <p:cNvGrpSpPr/>
            <p:nvPr/>
          </p:nvGrpSpPr>
          <p:grpSpPr>
            <a:xfrm>
              <a:off x="611560" y="4575298"/>
              <a:ext cx="5838772" cy="1440160"/>
              <a:chOff x="611560" y="4575298"/>
              <a:chExt cx="5838772" cy="1440160"/>
            </a:xfrm>
          </p:grpSpPr>
          <p:sp>
            <p:nvSpPr>
              <p:cNvPr id="4" name="Rectangle 3"/>
              <p:cNvSpPr/>
              <p:nvPr/>
            </p:nvSpPr>
            <p:spPr>
              <a:xfrm>
                <a:off x="1187624" y="4797152"/>
                <a:ext cx="3456384" cy="57606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187624" y="5373216"/>
                <a:ext cx="3456384" cy="57606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4644007" y="5373216"/>
                <a:ext cx="1175327" cy="57606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483768" y="4931876"/>
                <a:ext cx="1152128" cy="369332"/>
              </a:xfrm>
              <a:prstGeom prst="rect">
                <a:avLst/>
              </a:prstGeom>
              <a:noFill/>
            </p:spPr>
            <p:txBody>
              <a:bodyPr wrap="square" rtlCol="0">
                <a:spAutoFit/>
              </a:bodyPr>
              <a:lstStyle/>
              <a:p>
                <a:r>
                  <a:rPr lang="en-GB" dirty="0" smtClean="0">
                    <a:solidFill>
                      <a:schemeClr val="bg1"/>
                    </a:solidFill>
                  </a:rPr>
                  <a:t>135</a:t>
                </a:r>
                <a:endParaRPr lang="en-GB" dirty="0">
                  <a:solidFill>
                    <a:schemeClr val="bg1"/>
                  </a:solidFill>
                </a:endParaRPr>
              </a:p>
            </p:txBody>
          </p:sp>
          <p:sp>
            <p:nvSpPr>
              <p:cNvPr id="17" name="TextBox 16"/>
              <p:cNvSpPr txBox="1"/>
              <p:nvPr/>
            </p:nvSpPr>
            <p:spPr>
              <a:xfrm>
                <a:off x="2483768" y="5507940"/>
                <a:ext cx="1152128" cy="369332"/>
              </a:xfrm>
              <a:prstGeom prst="rect">
                <a:avLst/>
              </a:prstGeom>
              <a:noFill/>
            </p:spPr>
            <p:txBody>
              <a:bodyPr wrap="square" rtlCol="0">
                <a:spAutoFit/>
              </a:bodyPr>
              <a:lstStyle/>
              <a:p>
                <a:r>
                  <a:rPr lang="en-GB" dirty="0" smtClean="0">
                    <a:solidFill>
                      <a:schemeClr val="bg1"/>
                    </a:solidFill>
                  </a:rPr>
                  <a:t>135</a:t>
                </a:r>
                <a:endParaRPr lang="en-GB" dirty="0">
                  <a:solidFill>
                    <a:schemeClr val="bg1"/>
                  </a:solidFill>
                </a:endParaRPr>
              </a:p>
            </p:txBody>
          </p:sp>
          <p:sp>
            <p:nvSpPr>
              <p:cNvPr id="18" name="TextBox 17"/>
              <p:cNvSpPr txBox="1"/>
              <p:nvPr/>
            </p:nvSpPr>
            <p:spPr>
              <a:xfrm>
                <a:off x="4835627" y="5476582"/>
                <a:ext cx="1152128" cy="369332"/>
              </a:xfrm>
              <a:prstGeom prst="rect">
                <a:avLst/>
              </a:prstGeom>
              <a:noFill/>
            </p:spPr>
            <p:txBody>
              <a:bodyPr wrap="square" rtlCol="0">
                <a:spAutoFit/>
              </a:bodyPr>
              <a:lstStyle/>
              <a:p>
                <a:r>
                  <a:rPr lang="en-GB" dirty="0" smtClean="0">
                    <a:solidFill>
                      <a:schemeClr val="bg1"/>
                    </a:solidFill>
                  </a:rPr>
                  <a:t>60</a:t>
                </a:r>
                <a:endParaRPr lang="en-GB" dirty="0">
                  <a:solidFill>
                    <a:schemeClr val="bg1"/>
                  </a:solidFill>
                </a:endParaRPr>
              </a:p>
            </p:txBody>
          </p:sp>
          <p:sp>
            <p:nvSpPr>
              <p:cNvPr id="19" name="Right Brace 18"/>
              <p:cNvSpPr/>
              <p:nvPr/>
            </p:nvSpPr>
            <p:spPr>
              <a:xfrm>
                <a:off x="5802260" y="4575298"/>
                <a:ext cx="648072" cy="1440160"/>
              </a:xfrm>
              <a:prstGeom prst="rightBrace">
                <a:avLst>
                  <a:gd name="adj1" fmla="val 30227"/>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TextBox 20"/>
              <p:cNvSpPr txBox="1"/>
              <p:nvPr/>
            </p:nvSpPr>
            <p:spPr>
              <a:xfrm>
                <a:off x="611560" y="4911551"/>
                <a:ext cx="777019" cy="461665"/>
              </a:xfrm>
              <a:prstGeom prst="rect">
                <a:avLst/>
              </a:prstGeom>
              <a:noFill/>
            </p:spPr>
            <p:txBody>
              <a:bodyPr wrap="square" rtlCol="0">
                <a:spAutoFit/>
              </a:bodyPr>
              <a:lstStyle/>
              <a:p>
                <a:r>
                  <a:rPr lang="en-GB" sz="2400" dirty="0"/>
                  <a:t>W</a:t>
                </a:r>
              </a:p>
            </p:txBody>
          </p:sp>
          <p:sp>
            <p:nvSpPr>
              <p:cNvPr id="22" name="TextBox 21"/>
              <p:cNvSpPr txBox="1"/>
              <p:nvPr/>
            </p:nvSpPr>
            <p:spPr>
              <a:xfrm>
                <a:off x="698637" y="5415607"/>
                <a:ext cx="777019" cy="461665"/>
              </a:xfrm>
              <a:prstGeom prst="rect">
                <a:avLst/>
              </a:prstGeom>
              <a:noFill/>
            </p:spPr>
            <p:txBody>
              <a:bodyPr wrap="square" rtlCol="0">
                <a:spAutoFit/>
              </a:bodyPr>
              <a:lstStyle/>
              <a:p>
                <a:r>
                  <a:rPr lang="en-GB" sz="2400" dirty="0"/>
                  <a:t>B</a:t>
                </a:r>
              </a:p>
            </p:txBody>
          </p:sp>
        </p:grpSp>
        <p:sp>
          <p:nvSpPr>
            <p:cNvPr id="24" name="TextBox 23"/>
            <p:cNvSpPr txBox="1"/>
            <p:nvPr/>
          </p:nvSpPr>
          <p:spPr>
            <a:xfrm>
              <a:off x="6156176" y="5008820"/>
              <a:ext cx="1224136" cy="584775"/>
            </a:xfrm>
            <a:prstGeom prst="rect">
              <a:avLst/>
            </a:prstGeom>
            <a:solidFill>
              <a:schemeClr val="bg2"/>
            </a:solidFill>
          </p:spPr>
          <p:txBody>
            <a:bodyPr wrap="square" rtlCol="0">
              <a:spAutoFit/>
            </a:bodyPr>
            <a:lstStyle/>
            <a:p>
              <a:r>
                <a:rPr lang="en-GB" sz="3200" dirty="0"/>
                <a:t> ?</a:t>
              </a:r>
            </a:p>
          </p:txBody>
        </p:sp>
      </p:grpSp>
      <p:sp>
        <p:nvSpPr>
          <p:cNvPr id="20" name="TextBox 19"/>
          <p:cNvSpPr txBox="1"/>
          <p:nvPr/>
        </p:nvSpPr>
        <p:spPr>
          <a:xfrm>
            <a:off x="9025200" y="4385450"/>
            <a:ext cx="1224136" cy="1569660"/>
          </a:xfrm>
          <a:prstGeom prst="rect">
            <a:avLst/>
          </a:prstGeom>
          <a:solidFill>
            <a:schemeClr val="bg2"/>
          </a:solidFill>
        </p:spPr>
        <p:txBody>
          <a:bodyPr wrap="square" rtlCol="0">
            <a:spAutoFit/>
          </a:bodyPr>
          <a:lstStyle/>
          <a:p>
            <a:r>
              <a:rPr lang="en-GB" sz="3200" dirty="0" smtClean="0"/>
              <a:t>  135</a:t>
            </a:r>
          </a:p>
          <a:p>
            <a:r>
              <a:rPr lang="en-GB" sz="3200" u="sng" dirty="0" smtClean="0"/>
              <a:t>+195</a:t>
            </a:r>
          </a:p>
          <a:p>
            <a:r>
              <a:rPr lang="en-GB" sz="3200" dirty="0" smtClean="0"/>
              <a:t>  330</a:t>
            </a:r>
            <a:endParaRPr lang="en-GB" sz="3200" dirty="0"/>
          </a:p>
        </p:txBody>
      </p:sp>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62" y="56156"/>
            <a:ext cx="1871133" cy="1453114"/>
          </a:xfrm>
          <a:prstGeom prst="rect">
            <a:avLst/>
          </a:prstGeom>
        </p:spPr>
      </p:pic>
    </p:spTree>
    <p:extLst>
      <p:ext uri="{BB962C8B-B14F-4D97-AF65-F5344CB8AC3E}">
        <p14:creationId xmlns:p14="http://schemas.microsoft.com/office/powerpoint/2010/main" val="33696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2" y="286603"/>
            <a:ext cx="9352638" cy="1450757"/>
          </a:xfrm>
        </p:spPr>
        <p:txBody>
          <a:bodyPr>
            <a:normAutofit/>
          </a:bodyPr>
          <a:lstStyle/>
          <a:p>
            <a:pPr algn="ctr"/>
            <a:r>
              <a:rPr lang="en-GB" sz="4000" b="1" dirty="0" smtClean="0">
                <a:latin typeface="Georgia" panose="02040502050405020303" pitchFamily="18" charset="0"/>
              </a:rPr>
              <a:t>Comparison Model for addition and subtraction</a:t>
            </a:r>
            <a:endParaRPr lang="en-GB" sz="4000" b="1" dirty="0">
              <a:latin typeface="Georgia" panose="02040502050405020303" pitchFamily="18" charset="0"/>
            </a:endParaRPr>
          </a:p>
        </p:txBody>
      </p:sp>
      <p:sp>
        <p:nvSpPr>
          <p:cNvPr id="3" name="Content Placeholder 2"/>
          <p:cNvSpPr>
            <a:spLocks noGrp="1"/>
          </p:cNvSpPr>
          <p:nvPr>
            <p:ph idx="1"/>
          </p:nvPr>
        </p:nvSpPr>
        <p:spPr/>
        <p:txBody>
          <a:bodyPr>
            <a:normAutofit/>
          </a:bodyPr>
          <a:lstStyle/>
          <a:p>
            <a:pPr marL="0" indent="0">
              <a:buNone/>
            </a:pPr>
            <a:r>
              <a:rPr lang="en-GB" sz="2400" dirty="0">
                <a:latin typeface="Georgia" panose="02040502050405020303" pitchFamily="18" charset="0"/>
              </a:rPr>
              <a:t>The model represents a quantitative relationship among three variables: larger quantity, smaller quantity and difference. Given the values of any two variables, we can find the value of the third one by addition or subtraction.</a:t>
            </a:r>
          </a:p>
        </p:txBody>
      </p:sp>
      <p:sp>
        <p:nvSpPr>
          <p:cNvPr id="4" name="Rectangle 3"/>
          <p:cNvSpPr/>
          <p:nvPr/>
        </p:nvSpPr>
        <p:spPr>
          <a:xfrm>
            <a:off x="4151784" y="3789040"/>
            <a:ext cx="2808312" cy="5040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151784" y="4366068"/>
            <a:ext cx="5472608" cy="5040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991544" y="3789041"/>
            <a:ext cx="2304256" cy="1015663"/>
          </a:xfrm>
          <a:prstGeom prst="rect">
            <a:avLst/>
          </a:prstGeom>
          <a:noFill/>
        </p:spPr>
        <p:txBody>
          <a:bodyPr wrap="square" rtlCol="0">
            <a:spAutoFit/>
          </a:bodyPr>
          <a:lstStyle/>
          <a:p>
            <a:r>
              <a:rPr lang="en-GB" sz="2000" dirty="0">
                <a:latin typeface="Georgia" panose="02040502050405020303" pitchFamily="18" charset="0"/>
              </a:rPr>
              <a:t>Smaller quantity</a:t>
            </a:r>
          </a:p>
          <a:p>
            <a:endParaRPr lang="en-GB" sz="2000" dirty="0">
              <a:latin typeface="Georgia" panose="02040502050405020303" pitchFamily="18" charset="0"/>
            </a:endParaRPr>
          </a:p>
          <a:p>
            <a:r>
              <a:rPr lang="en-GB" sz="2000" dirty="0">
                <a:latin typeface="Georgia" panose="02040502050405020303" pitchFamily="18" charset="0"/>
              </a:rPr>
              <a:t>Larger quantity</a:t>
            </a:r>
          </a:p>
        </p:txBody>
      </p:sp>
      <p:cxnSp>
        <p:nvCxnSpPr>
          <p:cNvPr id="8" name="Straight Arrow Connector 7"/>
          <p:cNvCxnSpPr>
            <a:stCxn id="4" idx="3"/>
          </p:cNvCxnSpPr>
          <p:nvPr/>
        </p:nvCxnSpPr>
        <p:spPr>
          <a:xfrm>
            <a:off x="6960096" y="4041068"/>
            <a:ext cx="2664296"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08168" y="3532946"/>
            <a:ext cx="2304256" cy="400110"/>
          </a:xfrm>
          <a:prstGeom prst="rect">
            <a:avLst/>
          </a:prstGeom>
          <a:noFill/>
        </p:spPr>
        <p:txBody>
          <a:bodyPr wrap="square" rtlCol="0">
            <a:spAutoFit/>
          </a:bodyPr>
          <a:lstStyle/>
          <a:p>
            <a:r>
              <a:rPr lang="en-GB" sz="2000" dirty="0">
                <a:latin typeface="Georgia" panose="02040502050405020303" pitchFamily="18" charset="0"/>
              </a:rPr>
              <a:t>Difference</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62" y="56156"/>
            <a:ext cx="1871133" cy="1453114"/>
          </a:xfrm>
          <a:prstGeom prst="rect">
            <a:avLst/>
          </a:prstGeom>
        </p:spPr>
      </p:pic>
    </p:spTree>
    <p:extLst>
      <p:ext uri="{BB962C8B-B14F-4D97-AF65-F5344CB8AC3E}">
        <p14:creationId xmlns:p14="http://schemas.microsoft.com/office/powerpoint/2010/main" val="2837332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Georgia" panose="02040502050405020303" pitchFamily="18" charset="0"/>
              </a:rPr>
              <a:t>Comparison Models</a:t>
            </a:r>
            <a:endParaRPr lang="en-GB" b="1" dirty="0">
              <a:latin typeface="Georgia" panose="02040502050405020303" pitchFamily="18" charset="0"/>
            </a:endParaRPr>
          </a:p>
        </p:txBody>
      </p:sp>
      <p:sp>
        <p:nvSpPr>
          <p:cNvPr id="3" name="Content Placeholder 2"/>
          <p:cNvSpPr>
            <a:spLocks noGrp="1"/>
          </p:cNvSpPr>
          <p:nvPr>
            <p:ph idx="1"/>
          </p:nvPr>
        </p:nvSpPr>
        <p:spPr/>
        <p:txBody>
          <a:bodyPr>
            <a:normAutofit/>
          </a:bodyPr>
          <a:lstStyle/>
          <a:p>
            <a:r>
              <a:rPr lang="en-GB" sz="2400" dirty="0">
                <a:latin typeface="Georgia" panose="02040502050405020303" pitchFamily="18" charset="0"/>
              </a:rPr>
              <a:t>Bryan has </a:t>
            </a:r>
            <a:r>
              <a:rPr lang="en-GB" sz="2400" dirty="0" smtClean="0">
                <a:latin typeface="Georgia" panose="02040502050405020303" pitchFamily="18" charset="0"/>
              </a:rPr>
              <a:t>166 </a:t>
            </a:r>
            <a:r>
              <a:rPr lang="en-GB" sz="2400" dirty="0">
                <a:latin typeface="Georgia" panose="02040502050405020303" pitchFamily="18" charset="0"/>
              </a:rPr>
              <a:t>marbles.</a:t>
            </a:r>
          </a:p>
          <a:p>
            <a:r>
              <a:rPr lang="en-GB" sz="2400" dirty="0">
                <a:latin typeface="Georgia" panose="02040502050405020303" pitchFamily="18" charset="0"/>
              </a:rPr>
              <a:t>He has </a:t>
            </a:r>
            <a:r>
              <a:rPr lang="en-GB" sz="2400" dirty="0" smtClean="0">
                <a:latin typeface="Georgia" panose="02040502050405020303" pitchFamily="18" charset="0"/>
              </a:rPr>
              <a:t>40 </a:t>
            </a:r>
            <a:r>
              <a:rPr lang="en-GB" sz="2400" dirty="0">
                <a:latin typeface="Georgia" panose="02040502050405020303" pitchFamily="18" charset="0"/>
              </a:rPr>
              <a:t>more marbles than Christopher.</a:t>
            </a:r>
          </a:p>
          <a:p>
            <a:r>
              <a:rPr lang="en-GB" sz="2400" dirty="0">
                <a:latin typeface="Georgia" panose="02040502050405020303" pitchFamily="18" charset="0"/>
              </a:rPr>
              <a:t>How many marbles does Christopher have?</a:t>
            </a:r>
          </a:p>
          <a:p>
            <a:endParaRPr lang="en-GB" sz="1050" dirty="0">
              <a:latin typeface="Georgia" panose="02040502050405020303" pitchFamily="18" charset="0"/>
            </a:endParaRPr>
          </a:p>
          <a:p>
            <a:r>
              <a:rPr lang="en-GB" sz="2400" dirty="0">
                <a:latin typeface="Georgia" panose="02040502050405020303" pitchFamily="18" charset="0"/>
              </a:rPr>
              <a:t>Christopher has ____ marbles.</a:t>
            </a:r>
          </a:p>
        </p:txBody>
      </p:sp>
      <p:grpSp>
        <p:nvGrpSpPr>
          <p:cNvPr id="15" name="Group 14"/>
          <p:cNvGrpSpPr/>
          <p:nvPr/>
        </p:nvGrpSpPr>
        <p:grpSpPr>
          <a:xfrm>
            <a:off x="5812281" y="3298636"/>
            <a:ext cx="5903041" cy="3174695"/>
            <a:chOff x="1742027" y="3411177"/>
            <a:chExt cx="5903041" cy="3174695"/>
          </a:xfrm>
        </p:grpSpPr>
        <p:sp>
          <p:nvSpPr>
            <p:cNvPr id="9" name="Rectangle 8"/>
            <p:cNvSpPr/>
            <p:nvPr/>
          </p:nvSpPr>
          <p:spPr>
            <a:xfrm>
              <a:off x="1742027" y="4982654"/>
              <a:ext cx="3766077" cy="46257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Left Brace 10"/>
            <p:cNvSpPr/>
            <p:nvPr/>
          </p:nvSpPr>
          <p:spPr>
            <a:xfrm rot="16200000">
              <a:off x="6092244" y="4480082"/>
              <a:ext cx="462570" cy="1342819"/>
            </a:xfrm>
            <a:prstGeom prst="leftBrace">
              <a:avLst>
                <a:gd name="adj1" fmla="val 54554"/>
                <a:gd name="adj2" fmla="val 4932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Left Brace 11"/>
            <p:cNvSpPr/>
            <p:nvPr/>
          </p:nvSpPr>
          <p:spPr>
            <a:xfrm rot="16200000">
              <a:off x="3404611" y="3917795"/>
              <a:ext cx="462570" cy="3744416"/>
            </a:xfrm>
            <a:prstGeom prst="leftBrace">
              <a:avLst>
                <a:gd name="adj1" fmla="val 54554"/>
                <a:gd name="adj2" fmla="val 4932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Left Brace 12"/>
            <p:cNvSpPr/>
            <p:nvPr/>
          </p:nvSpPr>
          <p:spPr>
            <a:xfrm rot="5400000">
              <a:off x="4156982" y="1559011"/>
              <a:ext cx="462570" cy="5213342"/>
            </a:xfrm>
            <a:prstGeom prst="leftBrace">
              <a:avLst>
                <a:gd name="adj1" fmla="val 54554"/>
                <a:gd name="adj2" fmla="val 4932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p:cNvSpPr txBox="1"/>
            <p:nvPr/>
          </p:nvSpPr>
          <p:spPr>
            <a:xfrm>
              <a:off x="4139952" y="3411177"/>
              <a:ext cx="2496050" cy="523220"/>
            </a:xfrm>
            <a:prstGeom prst="rect">
              <a:avLst/>
            </a:prstGeom>
            <a:noFill/>
          </p:spPr>
          <p:txBody>
            <a:bodyPr wrap="square" rtlCol="0">
              <a:spAutoFit/>
            </a:bodyPr>
            <a:lstStyle/>
            <a:p>
              <a:r>
                <a:rPr lang="en-GB" sz="2800" dirty="0" smtClean="0">
                  <a:solidFill>
                    <a:schemeClr val="accent3"/>
                  </a:solidFill>
                  <a:latin typeface="Georgia" panose="02040502050405020303" pitchFamily="18" charset="0"/>
                </a:rPr>
                <a:t>166</a:t>
              </a:r>
              <a:endParaRPr lang="en-GB" dirty="0">
                <a:solidFill>
                  <a:schemeClr val="accent3"/>
                </a:solidFill>
                <a:latin typeface="Georgia" panose="02040502050405020303" pitchFamily="18" charset="0"/>
              </a:endParaRPr>
            </a:p>
          </p:txBody>
        </p:sp>
        <p:sp>
          <p:nvSpPr>
            <p:cNvPr id="7" name="TextBox 6"/>
            <p:cNvSpPr txBox="1"/>
            <p:nvPr/>
          </p:nvSpPr>
          <p:spPr>
            <a:xfrm>
              <a:off x="3419872" y="6062652"/>
              <a:ext cx="1593751" cy="523220"/>
            </a:xfrm>
            <a:prstGeom prst="rect">
              <a:avLst/>
            </a:prstGeom>
            <a:noFill/>
          </p:spPr>
          <p:txBody>
            <a:bodyPr wrap="square" rtlCol="0">
              <a:spAutoFit/>
            </a:bodyPr>
            <a:lstStyle/>
            <a:p>
              <a:r>
                <a:rPr lang="en-GB" sz="2800" dirty="0">
                  <a:solidFill>
                    <a:schemeClr val="accent2"/>
                  </a:solidFill>
                </a:rPr>
                <a:t>?</a:t>
              </a:r>
              <a:endParaRPr lang="en-GB" sz="1400" dirty="0">
                <a:solidFill>
                  <a:schemeClr val="accent2"/>
                </a:solidFill>
              </a:endParaRPr>
            </a:p>
          </p:txBody>
        </p:sp>
        <p:sp>
          <p:nvSpPr>
            <p:cNvPr id="8" name="TextBox 7"/>
            <p:cNvSpPr txBox="1"/>
            <p:nvPr/>
          </p:nvSpPr>
          <p:spPr>
            <a:xfrm>
              <a:off x="6156176" y="5445224"/>
              <a:ext cx="1488892" cy="523220"/>
            </a:xfrm>
            <a:prstGeom prst="rect">
              <a:avLst/>
            </a:prstGeom>
            <a:noFill/>
          </p:spPr>
          <p:txBody>
            <a:bodyPr wrap="square" rtlCol="0">
              <a:spAutoFit/>
            </a:bodyPr>
            <a:lstStyle/>
            <a:p>
              <a:r>
                <a:rPr lang="en-GB" sz="2800" dirty="0" smtClean="0">
                  <a:solidFill>
                    <a:schemeClr val="accent6"/>
                  </a:solidFill>
                  <a:latin typeface="Georgia" panose="02040502050405020303" pitchFamily="18" charset="0"/>
                </a:rPr>
                <a:t>40</a:t>
              </a:r>
              <a:endParaRPr lang="en-GB" sz="1400" dirty="0">
                <a:solidFill>
                  <a:schemeClr val="accent6"/>
                </a:solidFill>
                <a:latin typeface="Georgia" panose="02040502050405020303" pitchFamily="18" charset="0"/>
              </a:endParaRPr>
            </a:p>
          </p:txBody>
        </p:sp>
        <p:sp>
          <p:nvSpPr>
            <p:cNvPr id="14" name="Rectangle 13"/>
            <p:cNvSpPr/>
            <p:nvPr/>
          </p:nvSpPr>
          <p:spPr>
            <a:xfrm>
              <a:off x="1755200" y="4365693"/>
              <a:ext cx="5239738" cy="46257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2" descr="C:\Users\lmartin\AppData\Local\Microsoft\Windows\Temporary Internet Files\Content.Outlook\6EU0T6F0\IMG_3711.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34069" b="99224" l="2390" r="97672">
                        <a14:foregroundMark x1="22947" y1="56087" x2="22947" y2="56087"/>
                        <a14:foregroundMark x1="19914" y1="42688" x2="68382" y2="63072"/>
                        <a14:foregroundMark x1="43505" y1="54371" x2="13358" y2="82312"/>
                        <a14:foregroundMark x1="76256" y1="40972" x2="79749" y2="50286"/>
                        <a14:foregroundMark x1="78002" y1="45016" x2="70129" y2="45629"/>
                        <a14:foregroundMark x1="70129" y1="45016" x2="76256" y2="35131"/>
                        <a14:foregroundMark x1="91544" y1="99224" x2="91544" y2="99224"/>
                      </a14:backgroundRemoval>
                    </a14:imgEffect>
                  </a14:imgLayer>
                </a14:imgProps>
              </a:ext>
              <a:ext uri="{28A0092B-C50C-407E-A947-70E740481C1C}">
                <a14:useLocalDpi xmlns:a14="http://schemas.microsoft.com/office/drawing/2010/main" val="0"/>
              </a:ext>
            </a:extLst>
          </a:blip>
          <a:srcRect l="1551" t="29885" r="3966" b="29462"/>
          <a:stretch/>
        </p:blipFill>
        <p:spPr bwMode="auto">
          <a:xfrm>
            <a:off x="8741795" y="1634713"/>
            <a:ext cx="2413885" cy="77896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62" y="56156"/>
            <a:ext cx="1871133" cy="1453114"/>
          </a:xfrm>
          <a:prstGeom prst="rect">
            <a:avLst/>
          </a:prstGeom>
        </p:spPr>
      </p:pic>
    </p:spTree>
    <p:extLst>
      <p:ext uri="{BB962C8B-B14F-4D97-AF65-F5344CB8AC3E}">
        <p14:creationId xmlns:p14="http://schemas.microsoft.com/office/powerpoint/2010/main" val="243299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568" y="286603"/>
            <a:ext cx="8948112" cy="1450757"/>
          </a:xfrm>
        </p:spPr>
        <p:txBody>
          <a:bodyPr>
            <a:normAutofit/>
          </a:bodyPr>
          <a:lstStyle/>
          <a:p>
            <a:r>
              <a:rPr lang="en-GB" b="1" dirty="0" smtClean="0">
                <a:latin typeface="Georgia" panose="02040502050405020303" pitchFamily="18" charset="0"/>
              </a:rPr>
              <a:t>Part-whole model for multiplication and division</a:t>
            </a:r>
            <a:endParaRPr lang="en-GB" b="1" dirty="0">
              <a:latin typeface="Georgia" panose="02040502050405020303" pitchFamily="18" charset="0"/>
            </a:endParaRPr>
          </a:p>
        </p:txBody>
      </p:sp>
      <p:sp>
        <p:nvSpPr>
          <p:cNvPr id="3" name="Content Placeholder 2"/>
          <p:cNvSpPr>
            <a:spLocks noGrp="1"/>
          </p:cNvSpPr>
          <p:nvPr>
            <p:ph idx="1"/>
          </p:nvPr>
        </p:nvSpPr>
        <p:spPr/>
        <p:txBody>
          <a:bodyPr/>
          <a:lstStyle/>
          <a:p>
            <a:pPr marL="0" indent="0">
              <a:buNone/>
            </a:pPr>
            <a:r>
              <a:rPr lang="en-GB" dirty="0">
                <a:latin typeface="Georgia" panose="02040502050405020303" pitchFamily="18" charset="0"/>
              </a:rPr>
              <a:t>The following part-whole model represents a whole divided into 3 equal parts:</a:t>
            </a:r>
          </a:p>
          <a:p>
            <a:endParaRPr lang="en-GB" dirty="0">
              <a:latin typeface="Georgia" panose="02040502050405020303" pitchFamily="18" charset="0"/>
            </a:endParaRPr>
          </a:p>
          <a:p>
            <a:endParaRPr lang="en-GB" dirty="0">
              <a:latin typeface="Georgia" panose="02040502050405020303" pitchFamily="18" charset="0"/>
            </a:endParaRPr>
          </a:p>
        </p:txBody>
      </p:sp>
      <p:grpSp>
        <p:nvGrpSpPr>
          <p:cNvPr id="16" name="Group 15"/>
          <p:cNvGrpSpPr/>
          <p:nvPr/>
        </p:nvGrpSpPr>
        <p:grpSpPr>
          <a:xfrm>
            <a:off x="2989388" y="2564906"/>
            <a:ext cx="5914924" cy="2322049"/>
            <a:chOff x="1033340" y="3034466"/>
            <a:chExt cx="7355084" cy="3070579"/>
          </a:xfrm>
        </p:grpSpPr>
        <p:sp>
          <p:nvSpPr>
            <p:cNvPr id="4" name="Rectangle 3"/>
            <p:cNvSpPr/>
            <p:nvPr/>
          </p:nvSpPr>
          <p:spPr>
            <a:xfrm>
              <a:off x="1033340" y="4221088"/>
              <a:ext cx="2448272" cy="576064"/>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940152" y="4221088"/>
              <a:ext cx="2448272" cy="576064"/>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481612" y="4221088"/>
              <a:ext cx="2448272" cy="576064"/>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Left Brace 9"/>
            <p:cNvSpPr/>
            <p:nvPr/>
          </p:nvSpPr>
          <p:spPr>
            <a:xfrm rot="16200000">
              <a:off x="2040673" y="4027242"/>
              <a:ext cx="462570" cy="2419308"/>
            </a:xfrm>
            <a:prstGeom prst="leftBrace">
              <a:avLst>
                <a:gd name="adj1" fmla="val 54554"/>
                <a:gd name="adj2" fmla="val 4932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Left Brace 10"/>
            <p:cNvSpPr/>
            <p:nvPr/>
          </p:nvSpPr>
          <p:spPr>
            <a:xfrm rot="5400000">
              <a:off x="4479597" y="226530"/>
              <a:ext cx="462570" cy="7355084"/>
            </a:xfrm>
            <a:prstGeom prst="leftBrace">
              <a:avLst>
                <a:gd name="adj1" fmla="val 54554"/>
                <a:gd name="adj2" fmla="val 4932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p:cNvSpPr txBox="1"/>
            <p:nvPr/>
          </p:nvSpPr>
          <p:spPr>
            <a:xfrm>
              <a:off x="3911402" y="3034466"/>
              <a:ext cx="2928098" cy="691884"/>
            </a:xfrm>
            <a:prstGeom prst="rect">
              <a:avLst/>
            </a:prstGeom>
            <a:noFill/>
          </p:spPr>
          <p:txBody>
            <a:bodyPr wrap="square" rtlCol="0">
              <a:spAutoFit/>
            </a:bodyPr>
            <a:lstStyle/>
            <a:p>
              <a:r>
                <a:rPr lang="en-GB" sz="2800" dirty="0">
                  <a:solidFill>
                    <a:schemeClr val="accent3"/>
                  </a:solidFill>
                </a:rPr>
                <a:t>Whole</a:t>
              </a:r>
              <a:endParaRPr lang="en-GB" dirty="0">
                <a:solidFill>
                  <a:schemeClr val="accent3"/>
                </a:solidFill>
              </a:endParaRPr>
            </a:p>
          </p:txBody>
        </p:sp>
        <p:sp>
          <p:nvSpPr>
            <p:cNvPr id="13" name="TextBox 12"/>
            <p:cNvSpPr txBox="1"/>
            <p:nvPr/>
          </p:nvSpPr>
          <p:spPr>
            <a:xfrm>
              <a:off x="1690868" y="5413161"/>
              <a:ext cx="1593751" cy="691884"/>
            </a:xfrm>
            <a:prstGeom prst="rect">
              <a:avLst/>
            </a:prstGeom>
            <a:noFill/>
          </p:spPr>
          <p:txBody>
            <a:bodyPr wrap="square" rtlCol="0">
              <a:spAutoFit/>
            </a:bodyPr>
            <a:lstStyle/>
            <a:p>
              <a:r>
                <a:rPr lang="en-GB" sz="2800" dirty="0">
                  <a:solidFill>
                    <a:schemeClr val="accent2"/>
                  </a:solidFill>
                </a:rPr>
                <a:t>part</a:t>
              </a:r>
            </a:p>
          </p:txBody>
        </p:sp>
      </p:grpSp>
      <p:sp>
        <p:nvSpPr>
          <p:cNvPr id="17" name="TextBox 16"/>
          <p:cNvSpPr txBox="1"/>
          <p:nvPr/>
        </p:nvSpPr>
        <p:spPr>
          <a:xfrm>
            <a:off x="2207568" y="5013176"/>
            <a:ext cx="7622600" cy="738664"/>
          </a:xfrm>
          <a:prstGeom prst="rect">
            <a:avLst/>
          </a:prstGeom>
          <a:noFill/>
        </p:spPr>
        <p:txBody>
          <a:bodyPr wrap="none" rtlCol="0">
            <a:spAutoFit/>
          </a:bodyPr>
          <a:lstStyle/>
          <a:p>
            <a:r>
              <a:rPr lang="en-GB" sz="2400" dirty="0">
                <a:latin typeface="Georgia" panose="02040502050405020303" pitchFamily="18" charset="0"/>
              </a:rPr>
              <a:t>The model illustrates the concepts of multiplication as:</a:t>
            </a:r>
          </a:p>
          <a:p>
            <a:endParaRPr lang="en-GB" dirty="0">
              <a:latin typeface="Georgia" panose="02040502050405020303" pitchFamily="18" charset="0"/>
            </a:endParaRPr>
          </a:p>
        </p:txBody>
      </p:sp>
      <p:sp>
        <p:nvSpPr>
          <p:cNvPr id="18" name="TextBox 17"/>
          <p:cNvSpPr txBox="1"/>
          <p:nvPr/>
        </p:nvSpPr>
        <p:spPr>
          <a:xfrm>
            <a:off x="3170478" y="5720548"/>
            <a:ext cx="1296144" cy="369332"/>
          </a:xfrm>
          <a:prstGeom prst="rect">
            <a:avLst/>
          </a:prstGeom>
          <a:noFill/>
          <a:ln>
            <a:solidFill>
              <a:schemeClr val="tx1"/>
            </a:solidFill>
          </a:ln>
        </p:spPr>
        <p:txBody>
          <a:bodyPr wrap="square" rtlCol="0">
            <a:spAutoFit/>
          </a:bodyPr>
          <a:lstStyle/>
          <a:p>
            <a:r>
              <a:rPr lang="en-GB" dirty="0"/>
              <a:t>One part</a:t>
            </a:r>
          </a:p>
        </p:txBody>
      </p:sp>
      <p:sp>
        <p:nvSpPr>
          <p:cNvPr id="19" name="TextBox 18"/>
          <p:cNvSpPr txBox="1"/>
          <p:nvPr/>
        </p:nvSpPr>
        <p:spPr>
          <a:xfrm>
            <a:off x="4610638" y="5720548"/>
            <a:ext cx="284052" cy="369332"/>
          </a:xfrm>
          <a:prstGeom prst="rect">
            <a:avLst/>
          </a:prstGeom>
          <a:noFill/>
        </p:spPr>
        <p:txBody>
          <a:bodyPr wrap="none" rtlCol="0">
            <a:spAutoFit/>
          </a:bodyPr>
          <a:lstStyle/>
          <a:p>
            <a:r>
              <a:rPr lang="en-GB" dirty="0"/>
              <a:t>x</a:t>
            </a:r>
          </a:p>
        </p:txBody>
      </p:sp>
      <p:sp>
        <p:nvSpPr>
          <p:cNvPr id="20" name="TextBox 19"/>
          <p:cNvSpPr txBox="1"/>
          <p:nvPr/>
        </p:nvSpPr>
        <p:spPr>
          <a:xfrm>
            <a:off x="4977906" y="5720548"/>
            <a:ext cx="1975368" cy="369332"/>
          </a:xfrm>
          <a:prstGeom prst="rect">
            <a:avLst/>
          </a:prstGeom>
          <a:noFill/>
          <a:ln>
            <a:solidFill>
              <a:schemeClr val="tx1"/>
            </a:solidFill>
          </a:ln>
        </p:spPr>
        <p:txBody>
          <a:bodyPr wrap="square" rtlCol="0">
            <a:spAutoFit/>
          </a:bodyPr>
          <a:lstStyle/>
          <a:p>
            <a:r>
              <a:rPr lang="en-GB" dirty="0"/>
              <a:t>Number of parts</a:t>
            </a:r>
          </a:p>
        </p:txBody>
      </p:sp>
      <p:sp>
        <p:nvSpPr>
          <p:cNvPr id="21" name="TextBox 20"/>
          <p:cNvSpPr txBox="1"/>
          <p:nvPr/>
        </p:nvSpPr>
        <p:spPr>
          <a:xfrm>
            <a:off x="7179654" y="5698482"/>
            <a:ext cx="300082" cy="369332"/>
          </a:xfrm>
          <a:prstGeom prst="rect">
            <a:avLst/>
          </a:prstGeom>
          <a:noFill/>
        </p:spPr>
        <p:txBody>
          <a:bodyPr wrap="none" rtlCol="0">
            <a:spAutoFit/>
          </a:bodyPr>
          <a:lstStyle/>
          <a:p>
            <a:r>
              <a:rPr lang="en-GB" dirty="0"/>
              <a:t>=</a:t>
            </a:r>
          </a:p>
        </p:txBody>
      </p:sp>
      <p:sp>
        <p:nvSpPr>
          <p:cNvPr id="22" name="TextBox 21"/>
          <p:cNvSpPr txBox="1"/>
          <p:nvPr/>
        </p:nvSpPr>
        <p:spPr>
          <a:xfrm>
            <a:off x="7556588" y="5723964"/>
            <a:ext cx="987684" cy="369332"/>
          </a:xfrm>
          <a:prstGeom prst="rect">
            <a:avLst/>
          </a:prstGeom>
          <a:noFill/>
          <a:ln>
            <a:solidFill>
              <a:schemeClr val="tx1"/>
            </a:solidFill>
          </a:ln>
        </p:spPr>
        <p:txBody>
          <a:bodyPr wrap="square" rtlCol="0">
            <a:spAutoFit/>
          </a:bodyPr>
          <a:lstStyle/>
          <a:p>
            <a:r>
              <a:rPr lang="en-GB" dirty="0"/>
              <a:t>Whole</a:t>
            </a: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62" y="56156"/>
            <a:ext cx="1871133" cy="1453114"/>
          </a:xfrm>
          <a:prstGeom prst="rect">
            <a:avLst/>
          </a:prstGeom>
        </p:spPr>
      </p:pic>
    </p:spTree>
    <p:extLst>
      <p:ext uri="{BB962C8B-B14F-4D97-AF65-F5344CB8AC3E}">
        <p14:creationId xmlns:p14="http://schemas.microsoft.com/office/powerpoint/2010/main" val="1145969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Georgia" panose="02040502050405020303" pitchFamily="18" charset="0"/>
              </a:rPr>
              <a:t>What is </a:t>
            </a:r>
            <a:r>
              <a:rPr lang="en-GB" i="1" dirty="0" smtClean="0">
                <a:latin typeface="Georgia" panose="02040502050405020303" pitchFamily="18" charset="0"/>
              </a:rPr>
              <a:t>Inspire Maths</a:t>
            </a:r>
            <a:r>
              <a:rPr lang="en-GB" dirty="0" smtClean="0">
                <a:latin typeface="Georgia" panose="02040502050405020303" pitchFamily="18" charset="0"/>
              </a:rPr>
              <a:t>?</a:t>
            </a:r>
            <a:endParaRPr lang="en-GB" dirty="0">
              <a:latin typeface="Georgia" panose="02040502050405020303" pitchFamily="18" charset="0"/>
            </a:endParaRPr>
          </a:p>
        </p:txBody>
      </p:sp>
      <p:sp>
        <p:nvSpPr>
          <p:cNvPr id="3" name="Content Placeholder 2"/>
          <p:cNvSpPr>
            <a:spLocks noGrp="1"/>
          </p:cNvSpPr>
          <p:nvPr>
            <p:ph idx="1"/>
          </p:nvPr>
        </p:nvSpPr>
        <p:spPr/>
        <p:txBody>
          <a:bodyPr>
            <a:normAutofit/>
          </a:bodyPr>
          <a:lstStyle/>
          <a:p>
            <a:pPr marL="0" indent="0" algn="ctr">
              <a:buNone/>
            </a:pPr>
            <a:r>
              <a:rPr lang="en-GB" sz="3200" i="1" dirty="0">
                <a:latin typeface="Georgia" panose="02040502050405020303" pitchFamily="18" charset="0"/>
              </a:rPr>
              <a:t>Inspire Maths </a:t>
            </a:r>
            <a:r>
              <a:rPr lang="en-GB" sz="3200" dirty="0">
                <a:latin typeface="Georgia" panose="02040502050405020303" pitchFamily="18" charset="0"/>
              </a:rPr>
              <a:t>provides a </a:t>
            </a:r>
            <a:r>
              <a:rPr lang="en-GB" sz="3200" b="1" dirty="0">
                <a:solidFill>
                  <a:schemeClr val="accent3"/>
                </a:solidFill>
                <a:latin typeface="Georgia" panose="02040502050405020303" pitchFamily="18" charset="0"/>
              </a:rPr>
              <a:t>highly </a:t>
            </a:r>
            <a:r>
              <a:rPr lang="en-GB" sz="3200" b="1" dirty="0" err="1">
                <a:solidFill>
                  <a:schemeClr val="accent3"/>
                </a:solidFill>
                <a:latin typeface="Georgia" panose="02040502050405020303" pitchFamily="18" charset="0"/>
              </a:rPr>
              <a:t>scaffolded</a:t>
            </a:r>
            <a:r>
              <a:rPr lang="en-GB" sz="3200" b="1" dirty="0">
                <a:solidFill>
                  <a:schemeClr val="accent3"/>
                </a:solidFill>
                <a:latin typeface="Georgia" panose="02040502050405020303" pitchFamily="18" charset="0"/>
              </a:rPr>
              <a:t> </a:t>
            </a:r>
            <a:r>
              <a:rPr lang="en-GB" sz="3200" dirty="0">
                <a:latin typeface="Georgia" panose="02040502050405020303" pitchFamily="18" charset="0"/>
              </a:rPr>
              <a:t>learning framework with </a:t>
            </a:r>
            <a:r>
              <a:rPr lang="en-GB" sz="3200" b="1" dirty="0">
                <a:solidFill>
                  <a:schemeClr val="accent3"/>
                </a:solidFill>
                <a:latin typeface="Georgia" panose="02040502050405020303" pitchFamily="18" charset="0"/>
              </a:rPr>
              <a:t>problem solving </a:t>
            </a:r>
            <a:r>
              <a:rPr lang="en-GB" sz="3200" dirty="0">
                <a:latin typeface="Georgia" panose="02040502050405020303" pitchFamily="18" charset="0"/>
              </a:rPr>
              <a:t>at its heart. It is built on a focused, coherent and cumulative </a:t>
            </a:r>
            <a:r>
              <a:rPr lang="en-GB" sz="3200" b="1" dirty="0">
                <a:solidFill>
                  <a:schemeClr val="accent3"/>
                </a:solidFill>
                <a:latin typeface="Georgia" panose="02040502050405020303" pitchFamily="18" charset="0"/>
              </a:rPr>
              <a:t>spiral curriculum </a:t>
            </a:r>
            <a:r>
              <a:rPr lang="en-GB" sz="3200" dirty="0">
                <a:latin typeface="Georgia" panose="02040502050405020303" pitchFamily="18" charset="0"/>
              </a:rPr>
              <a:t>that continuously builds and consolidates knowledge to reach </a:t>
            </a:r>
            <a:r>
              <a:rPr lang="en-GB" sz="3200" b="1" dirty="0">
                <a:solidFill>
                  <a:schemeClr val="accent3"/>
                </a:solidFill>
                <a:latin typeface="Georgia" panose="02040502050405020303" pitchFamily="18" charset="0"/>
              </a:rPr>
              <a:t>deep understanding</a:t>
            </a:r>
            <a:r>
              <a:rPr lang="en-GB" sz="3200" dirty="0">
                <a:latin typeface="Georgia" panose="02040502050405020303" pitchFamily="18" charset="0"/>
              </a:rPr>
              <a:t>. The programme encourages extensive practice to develop </a:t>
            </a:r>
            <a:r>
              <a:rPr lang="en-GB" sz="3200" b="1" dirty="0">
                <a:solidFill>
                  <a:schemeClr val="accent3"/>
                </a:solidFill>
                <a:latin typeface="Georgia" panose="02040502050405020303" pitchFamily="18" charset="0"/>
              </a:rPr>
              <a:t>fluency and mastery</a:t>
            </a:r>
            <a:r>
              <a:rPr lang="en-GB" sz="3200" dirty="0">
                <a:latin typeface="Georgia" panose="02040502050405020303" pitchFamily="18" charset="0"/>
              </a:rPr>
              <a:t>, so that every child-across all abilities – can succeed at mathematics.</a:t>
            </a:r>
          </a:p>
          <a:p>
            <a:endParaRPr lang="en-GB" sz="3200" dirty="0">
              <a:latin typeface="Georgia" panose="02040502050405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62" y="56156"/>
            <a:ext cx="1871133" cy="1453114"/>
          </a:xfrm>
          <a:prstGeom prst="rect">
            <a:avLst/>
          </a:prstGeom>
        </p:spPr>
      </p:pic>
    </p:spTree>
    <p:extLst>
      <p:ext uri="{BB962C8B-B14F-4D97-AF65-F5344CB8AC3E}">
        <p14:creationId xmlns:p14="http://schemas.microsoft.com/office/powerpoint/2010/main" val="2750648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86603"/>
            <a:ext cx="9326880" cy="1450757"/>
          </a:xfrm>
        </p:spPr>
        <p:txBody>
          <a:bodyPr>
            <a:noAutofit/>
          </a:bodyPr>
          <a:lstStyle/>
          <a:p>
            <a:r>
              <a:rPr lang="en-GB" sz="3600" b="1" dirty="0">
                <a:latin typeface="Georgia" panose="02040502050405020303" pitchFamily="18" charset="0"/>
              </a:rPr>
              <a:t>Models for multiplication and division</a:t>
            </a:r>
          </a:p>
        </p:txBody>
      </p:sp>
      <p:sp>
        <p:nvSpPr>
          <p:cNvPr id="3" name="Content Placeholder 2"/>
          <p:cNvSpPr>
            <a:spLocks noGrp="1"/>
          </p:cNvSpPr>
          <p:nvPr>
            <p:ph idx="1"/>
          </p:nvPr>
        </p:nvSpPr>
        <p:spPr/>
        <p:txBody>
          <a:bodyPr>
            <a:normAutofit/>
          </a:bodyPr>
          <a:lstStyle/>
          <a:p>
            <a:pPr marL="0" indent="0">
              <a:buNone/>
            </a:pPr>
            <a:r>
              <a:rPr lang="en-GB" sz="2400" dirty="0">
                <a:latin typeface="Georgia" panose="02040502050405020303" pitchFamily="18" charset="0"/>
              </a:rPr>
              <a:t>Jerry has </a:t>
            </a:r>
            <a:r>
              <a:rPr lang="en-GB" sz="2400" dirty="0" smtClean="0">
                <a:latin typeface="Georgia" panose="02040502050405020303" pitchFamily="18" charset="0"/>
              </a:rPr>
              <a:t>60 </a:t>
            </a:r>
            <a:r>
              <a:rPr lang="en-GB" sz="2400" dirty="0">
                <a:latin typeface="Georgia" panose="02040502050405020303" pitchFamily="18" charset="0"/>
              </a:rPr>
              <a:t>marbles. Tom has 4 times as many marbles as Jerry. How many marbles do they have altogether?</a:t>
            </a:r>
          </a:p>
          <a:p>
            <a:endParaRPr lang="en-GB" sz="2400" dirty="0">
              <a:latin typeface="Georgia" panose="02040502050405020303" pitchFamily="18" charset="0"/>
            </a:endParaRPr>
          </a:p>
          <a:p>
            <a:pPr marL="0" indent="0">
              <a:buNone/>
            </a:pPr>
            <a:r>
              <a:rPr lang="en-GB" sz="2400" dirty="0">
                <a:latin typeface="Georgia" panose="02040502050405020303" pitchFamily="18" charset="0"/>
              </a:rPr>
              <a:t>Jerry and Tom have ____ marbles altogether.</a:t>
            </a:r>
          </a:p>
        </p:txBody>
      </p:sp>
      <p:grpSp>
        <p:nvGrpSpPr>
          <p:cNvPr id="15" name="Group 14"/>
          <p:cNvGrpSpPr/>
          <p:nvPr/>
        </p:nvGrpSpPr>
        <p:grpSpPr>
          <a:xfrm>
            <a:off x="3440088" y="3444585"/>
            <a:ext cx="5400600" cy="2287725"/>
            <a:chOff x="755576" y="3362671"/>
            <a:chExt cx="5400600" cy="2287725"/>
          </a:xfrm>
        </p:grpSpPr>
        <p:sp>
          <p:nvSpPr>
            <p:cNvPr id="4" name="Rectangle 3"/>
            <p:cNvSpPr/>
            <p:nvPr/>
          </p:nvSpPr>
          <p:spPr>
            <a:xfrm>
              <a:off x="2195736" y="4221088"/>
              <a:ext cx="648072" cy="64807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187770" y="5002324"/>
              <a:ext cx="648072" cy="64807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843808" y="5002324"/>
              <a:ext cx="648072" cy="64807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139952" y="5002324"/>
              <a:ext cx="648072" cy="64807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491880" y="5002324"/>
              <a:ext cx="648072" cy="64807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eft Brace 8"/>
            <p:cNvSpPr/>
            <p:nvPr/>
          </p:nvSpPr>
          <p:spPr>
            <a:xfrm rot="10800000">
              <a:off x="4860032" y="4149080"/>
              <a:ext cx="432048" cy="1429308"/>
            </a:xfrm>
            <a:prstGeom prst="leftBrace">
              <a:avLst>
                <a:gd name="adj1" fmla="val 4117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p:cNvSpPr txBox="1"/>
            <p:nvPr/>
          </p:nvSpPr>
          <p:spPr>
            <a:xfrm>
              <a:off x="5364088" y="4528246"/>
              <a:ext cx="792088" cy="523220"/>
            </a:xfrm>
            <a:prstGeom prst="rect">
              <a:avLst/>
            </a:prstGeom>
            <a:noFill/>
          </p:spPr>
          <p:txBody>
            <a:bodyPr wrap="square" rtlCol="0">
              <a:spAutoFit/>
            </a:bodyPr>
            <a:lstStyle/>
            <a:p>
              <a:r>
                <a:rPr lang="en-GB" sz="2800" dirty="0"/>
                <a:t>?</a:t>
              </a:r>
              <a:endParaRPr lang="en-GB" dirty="0"/>
            </a:p>
          </p:txBody>
        </p:sp>
        <p:sp>
          <p:nvSpPr>
            <p:cNvPr id="11" name="Left Brace 10"/>
            <p:cNvSpPr/>
            <p:nvPr/>
          </p:nvSpPr>
          <p:spPr>
            <a:xfrm rot="5400000">
              <a:off x="2403321" y="3675302"/>
              <a:ext cx="232902" cy="714654"/>
            </a:xfrm>
            <a:prstGeom prst="leftBrace">
              <a:avLst>
                <a:gd name="adj1" fmla="val 4117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p:cNvSpPr txBox="1"/>
            <p:nvPr/>
          </p:nvSpPr>
          <p:spPr>
            <a:xfrm>
              <a:off x="2162445" y="3362671"/>
              <a:ext cx="792088" cy="523220"/>
            </a:xfrm>
            <a:prstGeom prst="rect">
              <a:avLst/>
            </a:prstGeom>
            <a:noFill/>
          </p:spPr>
          <p:txBody>
            <a:bodyPr wrap="square" rtlCol="0">
              <a:spAutoFit/>
            </a:bodyPr>
            <a:lstStyle/>
            <a:p>
              <a:r>
                <a:rPr lang="en-GB" sz="2800" dirty="0" smtClean="0">
                  <a:latin typeface="Georgia" panose="02040502050405020303" pitchFamily="18" charset="0"/>
                </a:rPr>
                <a:t>60</a:t>
              </a:r>
              <a:endParaRPr lang="en-GB" dirty="0">
                <a:latin typeface="Georgia" panose="02040502050405020303" pitchFamily="18" charset="0"/>
              </a:endParaRPr>
            </a:p>
          </p:txBody>
        </p:sp>
        <p:sp>
          <p:nvSpPr>
            <p:cNvPr id="13" name="TextBox 12"/>
            <p:cNvSpPr txBox="1"/>
            <p:nvPr/>
          </p:nvSpPr>
          <p:spPr>
            <a:xfrm>
              <a:off x="755576" y="4266636"/>
              <a:ext cx="1152128" cy="523220"/>
            </a:xfrm>
            <a:prstGeom prst="rect">
              <a:avLst/>
            </a:prstGeom>
            <a:noFill/>
          </p:spPr>
          <p:txBody>
            <a:bodyPr wrap="square" rtlCol="0">
              <a:spAutoFit/>
            </a:bodyPr>
            <a:lstStyle/>
            <a:p>
              <a:r>
                <a:rPr lang="en-GB" sz="2800" dirty="0">
                  <a:latin typeface="Georgia" panose="02040502050405020303" pitchFamily="18" charset="0"/>
                </a:rPr>
                <a:t>Jerry</a:t>
              </a:r>
              <a:endParaRPr lang="en-GB" dirty="0">
                <a:latin typeface="Georgia" panose="02040502050405020303" pitchFamily="18" charset="0"/>
              </a:endParaRPr>
            </a:p>
          </p:txBody>
        </p:sp>
        <p:sp>
          <p:nvSpPr>
            <p:cNvPr id="14" name="TextBox 13"/>
            <p:cNvSpPr txBox="1"/>
            <p:nvPr/>
          </p:nvSpPr>
          <p:spPr>
            <a:xfrm>
              <a:off x="763960" y="5064750"/>
              <a:ext cx="1152128" cy="523220"/>
            </a:xfrm>
            <a:prstGeom prst="rect">
              <a:avLst/>
            </a:prstGeom>
            <a:noFill/>
          </p:spPr>
          <p:txBody>
            <a:bodyPr wrap="square" rtlCol="0">
              <a:spAutoFit/>
            </a:bodyPr>
            <a:lstStyle/>
            <a:p>
              <a:r>
                <a:rPr lang="en-GB" sz="2800" dirty="0">
                  <a:latin typeface="Georgia" panose="02040502050405020303" pitchFamily="18" charset="0"/>
                </a:rPr>
                <a:t>Tom</a:t>
              </a:r>
              <a:endParaRPr lang="en-GB" dirty="0">
                <a:latin typeface="Georgia" panose="02040502050405020303" pitchFamily="18" charset="0"/>
              </a:endParaRPr>
            </a:p>
          </p:txBody>
        </p:sp>
      </p:grpSp>
      <p:pic>
        <p:nvPicPr>
          <p:cNvPr id="16" name="Picture 2" descr="C:\Users\lmartin\AppData\Local\Microsoft\Windows\Temporary Internet Files\Content.Outlook\6EU0T6F0\IMG_3711.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34069" b="99224" l="2390" r="97672">
                        <a14:foregroundMark x1="22947" y1="56087" x2="22947" y2="56087"/>
                        <a14:foregroundMark x1="19914" y1="42688" x2="68382" y2="63072"/>
                        <a14:foregroundMark x1="43505" y1="54371" x2="13358" y2="82312"/>
                        <a14:foregroundMark x1="76256" y1="40972" x2="79749" y2="50286"/>
                        <a14:foregroundMark x1="78002" y1="45016" x2="70129" y2="45629"/>
                        <a14:foregroundMark x1="70129" y1="45016" x2="76256" y2="35131"/>
                        <a14:foregroundMark x1="91544" y1="99224" x2="91544" y2="99224"/>
                      </a14:backgroundRemoval>
                    </a14:imgEffect>
                  </a14:imgLayer>
                </a14:imgProps>
              </a:ext>
              <a:ext uri="{28A0092B-C50C-407E-A947-70E740481C1C}">
                <a14:useLocalDpi xmlns:a14="http://schemas.microsoft.com/office/drawing/2010/main" val="0"/>
              </a:ext>
            </a:extLst>
          </a:blip>
          <a:srcRect l="1551" t="29885" r="3966" b="29462"/>
          <a:stretch/>
        </p:blipFill>
        <p:spPr bwMode="auto">
          <a:xfrm>
            <a:off x="8252937" y="2298124"/>
            <a:ext cx="2413885" cy="77896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62" y="56156"/>
            <a:ext cx="1871133" cy="1453114"/>
          </a:xfrm>
          <a:prstGeom prst="rect">
            <a:avLst/>
          </a:prstGeom>
        </p:spPr>
      </p:pic>
    </p:spTree>
    <p:extLst>
      <p:ext uri="{BB962C8B-B14F-4D97-AF65-F5344CB8AC3E}">
        <p14:creationId xmlns:p14="http://schemas.microsoft.com/office/powerpoint/2010/main" val="50826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317216"/>
            <a:ext cx="9455669" cy="1450757"/>
          </a:xfrm>
        </p:spPr>
        <p:txBody>
          <a:bodyPr>
            <a:noAutofit/>
          </a:bodyPr>
          <a:lstStyle/>
          <a:p>
            <a:r>
              <a:rPr lang="en-GB" sz="3600" b="1" dirty="0">
                <a:latin typeface="Georgia" panose="02040502050405020303" pitchFamily="18" charset="0"/>
              </a:rPr>
              <a:t>Multiplicative Comparison Models</a:t>
            </a:r>
          </a:p>
        </p:txBody>
      </p:sp>
      <p:sp>
        <p:nvSpPr>
          <p:cNvPr id="3" name="Content Placeholder 2"/>
          <p:cNvSpPr>
            <a:spLocks noGrp="1"/>
          </p:cNvSpPr>
          <p:nvPr>
            <p:ph idx="1"/>
          </p:nvPr>
        </p:nvSpPr>
        <p:spPr/>
        <p:txBody>
          <a:bodyPr/>
          <a:lstStyle/>
          <a:p>
            <a:r>
              <a:rPr lang="en-GB" dirty="0" smtClean="0">
                <a:latin typeface="Georgia" panose="02040502050405020303" pitchFamily="18" charset="0"/>
              </a:rPr>
              <a:t>One quantity is a multiple of the other, e.g.</a:t>
            </a:r>
          </a:p>
          <a:p>
            <a:endParaRPr lang="en-GB" dirty="0" smtClean="0">
              <a:latin typeface="Georgia" panose="02040502050405020303" pitchFamily="18" charset="0"/>
            </a:endParaRPr>
          </a:p>
          <a:p>
            <a:pPr marL="0" indent="0">
              <a:buNone/>
            </a:pPr>
            <a:r>
              <a:rPr lang="en-GB" sz="2400" dirty="0">
                <a:latin typeface="Georgia" panose="02040502050405020303" pitchFamily="18" charset="0"/>
              </a:rPr>
              <a:t>Larger quantity</a:t>
            </a:r>
          </a:p>
          <a:p>
            <a:pPr marL="0" indent="0">
              <a:buNone/>
            </a:pPr>
            <a:endParaRPr lang="en-GB" sz="2400" dirty="0">
              <a:latin typeface="Georgia" panose="02040502050405020303" pitchFamily="18" charset="0"/>
            </a:endParaRPr>
          </a:p>
          <a:p>
            <a:pPr marL="0" indent="0">
              <a:buNone/>
            </a:pPr>
            <a:r>
              <a:rPr lang="en-GB" sz="2400" dirty="0">
                <a:latin typeface="Georgia" panose="02040502050405020303" pitchFamily="18" charset="0"/>
              </a:rPr>
              <a:t>Smaller quantity</a:t>
            </a:r>
          </a:p>
        </p:txBody>
      </p:sp>
      <p:sp>
        <p:nvSpPr>
          <p:cNvPr id="4" name="Rectangle 3"/>
          <p:cNvSpPr/>
          <p:nvPr/>
        </p:nvSpPr>
        <p:spPr>
          <a:xfrm>
            <a:off x="4871864" y="3140968"/>
            <a:ext cx="1800200" cy="43204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656298" y="3140968"/>
            <a:ext cx="1800200" cy="43204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447112" y="3140968"/>
            <a:ext cx="1800200" cy="43204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871864" y="3933056"/>
            <a:ext cx="1800200" cy="43204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063552" y="5013177"/>
            <a:ext cx="8352928" cy="1200329"/>
          </a:xfrm>
          <a:prstGeom prst="rect">
            <a:avLst/>
          </a:prstGeom>
          <a:noFill/>
        </p:spPr>
        <p:txBody>
          <a:bodyPr wrap="square" rtlCol="0">
            <a:spAutoFit/>
          </a:bodyPr>
          <a:lstStyle/>
          <a:p>
            <a:r>
              <a:rPr lang="en-GB" sz="2400" b="1" dirty="0">
                <a:latin typeface="Georgia" panose="02040502050405020303" pitchFamily="18" charset="0"/>
              </a:rPr>
              <a:t>The larger quantity is 3 times as much as the smaller quantity, and the smaller quantity is equal to 1/3 of the larger quantity.</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62" y="56156"/>
            <a:ext cx="1871133" cy="1453114"/>
          </a:xfrm>
          <a:prstGeom prst="rect">
            <a:avLst/>
          </a:prstGeom>
        </p:spPr>
      </p:pic>
    </p:spTree>
    <p:extLst>
      <p:ext uri="{BB962C8B-B14F-4D97-AF65-F5344CB8AC3E}">
        <p14:creationId xmlns:p14="http://schemas.microsoft.com/office/powerpoint/2010/main" val="7378634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62" y="17519"/>
            <a:ext cx="1871133" cy="1453114"/>
          </a:xfrm>
          <a:prstGeom prst="rect">
            <a:avLst/>
          </a:prstGeom>
        </p:spPr>
      </p:pic>
      <p:sp>
        <p:nvSpPr>
          <p:cNvPr id="2" name="Title 1"/>
          <p:cNvSpPr>
            <a:spLocks noGrp="1"/>
          </p:cNvSpPr>
          <p:nvPr>
            <p:ph type="title"/>
          </p:nvPr>
        </p:nvSpPr>
        <p:spPr>
          <a:xfrm>
            <a:off x="802210" y="125684"/>
            <a:ext cx="10515600" cy="989894"/>
          </a:xfrm>
        </p:spPr>
        <p:txBody>
          <a:bodyPr/>
          <a:lstStyle/>
          <a:p>
            <a:pPr algn="ctr"/>
            <a:r>
              <a:rPr lang="en-GB" b="1" dirty="0" smtClean="0">
                <a:latin typeface="Georgia" panose="02040502050405020303" pitchFamily="18" charset="0"/>
              </a:rPr>
              <a:t>Ratio Model</a:t>
            </a:r>
            <a:endParaRPr lang="en-GB" b="1" dirty="0">
              <a:latin typeface="Georgia" panose="02040502050405020303" pitchFamily="18" charset="0"/>
            </a:endParaRPr>
          </a:p>
        </p:txBody>
      </p:sp>
      <p:sp>
        <p:nvSpPr>
          <p:cNvPr id="3" name="Content Placeholder 2"/>
          <p:cNvSpPr>
            <a:spLocks noGrp="1"/>
          </p:cNvSpPr>
          <p:nvPr>
            <p:ph idx="1"/>
          </p:nvPr>
        </p:nvSpPr>
        <p:spPr>
          <a:xfrm>
            <a:off x="1824119" y="1135768"/>
            <a:ext cx="9994130" cy="4582158"/>
          </a:xfrm>
        </p:spPr>
        <p:txBody>
          <a:bodyPr>
            <a:normAutofit/>
          </a:bodyPr>
          <a:lstStyle/>
          <a:p>
            <a:pPr marL="0" indent="0">
              <a:buNone/>
            </a:pPr>
            <a:r>
              <a:rPr lang="en-GB" sz="2000" dirty="0">
                <a:latin typeface="Georgia" panose="02040502050405020303" pitchFamily="18" charset="0"/>
              </a:rPr>
              <a:t>The following part-whole model shows a whole divided into 3 parts A, B and C in the ratio 2:3:4.</a:t>
            </a:r>
          </a:p>
        </p:txBody>
      </p:sp>
      <p:grpSp>
        <p:nvGrpSpPr>
          <p:cNvPr id="31" name="Group 30"/>
          <p:cNvGrpSpPr/>
          <p:nvPr/>
        </p:nvGrpSpPr>
        <p:grpSpPr>
          <a:xfrm>
            <a:off x="5837074" y="1992414"/>
            <a:ext cx="4201480" cy="2125650"/>
            <a:chOff x="4313074" y="1992414"/>
            <a:chExt cx="4201480" cy="2125650"/>
          </a:xfrm>
        </p:grpSpPr>
        <p:grpSp>
          <p:nvGrpSpPr>
            <p:cNvPr id="30" name="Group 29"/>
            <p:cNvGrpSpPr/>
            <p:nvPr/>
          </p:nvGrpSpPr>
          <p:grpSpPr>
            <a:xfrm>
              <a:off x="4317521" y="2826222"/>
              <a:ext cx="3928368" cy="412965"/>
              <a:chOff x="4317521" y="2826222"/>
              <a:chExt cx="3928368" cy="412965"/>
            </a:xfrm>
          </p:grpSpPr>
          <p:sp>
            <p:nvSpPr>
              <p:cNvPr id="4" name="Rectangle 3"/>
              <p:cNvSpPr/>
              <p:nvPr/>
            </p:nvSpPr>
            <p:spPr>
              <a:xfrm>
                <a:off x="4317521" y="2826222"/>
                <a:ext cx="436979" cy="41296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754500" y="2826222"/>
                <a:ext cx="436979" cy="41296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5191480" y="2826222"/>
                <a:ext cx="436979" cy="41296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628460" y="2826222"/>
                <a:ext cx="436979" cy="41296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6065439" y="2826222"/>
                <a:ext cx="436979" cy="41296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371930" y="2826222"/>
                <a:ext cx="436979" cy="41296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939397" y="2826222"/>
                <a:ext cx="436979" cy="41296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6502418" y="2826222"/>
                <a:ext cx="436979" cy="41296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7808910" y="2826222"/>
                <a:ext cx="436979" cy="41296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Left Brace 13"/>
            <p:cNvSpPr/>
            <p:nvPr/>
          </p:nvSpPr>
          <p:spPr>
            <a:xfrm rot="5400000">
              <a:off x="6101033" y="629746"/>
              <a:ext cx="361344" cy="3928368"/>
            </a:xfrm>
            <a:prstGeom prst="leftBrace">
              <a:avLst>
                <a:gd name="adj1" fmla="val 42391"/>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Left Brace 14"/>
            <p:cNvSpPr/>
            <p:nvPr/>
          </p:nvSpPr>
          <p:spPr>
            <a:xfrm rot="16200000">
              <a:off x="5666278" y="2830017"/>
              <a:ext cx="361344" cy="1310939"/>
            </a:xfrm>
            <a:prstGeom prst="leftBrace">
              <a:avLst>
                <a:gd name="adj1" fmla="val 42391"/>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Left Brace 15"/>
            <p:cNvSpPr/>
            <p:nvPr/>
          </p:nvSpPr>
          <p:spPr>
            <a:xfrm rot="16200000">
              <a:off x="4551530" y="3052352"/>
              <a:ext cx="361344" cy="838256"/>
            </a:xfrm>
            <a:prstGeom prst="leftBrace">
              <a:avLst>
                <a:gd name="adj1" fmla="val 42391"/>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Left Brace 16"/>
            <p:cNvSpPr/>
            <p:nvPr/>
          </p:nvSpPr>
          <p:spPr>
            <a:xfrm rot="16200000">
              <a:off x="7193483" y="2613752"/>
              <a:ext cx="361344" cy="1743469"/>
            </a:xfrm>
            <a:prstGeom prst="leftBrace">
              <a:avLst>
                <a:gd name="adj1" fmla="val 42391"/>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TextBox 17"/>
            <p:cNvSpPr txBox="1"/>
            <p:nvPr/>
          </p:nvSpPr>
          <p:spPr>
            <a:xfrm>
              <a:off x="5823736" y="1992414"/>
              <a:ext cx="1415736" cy="369332"/>
            </a:xfrm>
            <a:prstGeom prst="rect">
              <a:avLst/>
            </a:prstGeom>
            <a:noFill/>
          </p:spPr>
          <p:txBody>
            <a:bodyPr wrap="square" rtlCol="0">
              <a:spAutoFit/>
            </a:bodyPr>
            <a:lstStyle/>
            <a:p>
              <a:r>
                <a:rPr lang="en-GB" b="1" dirty="0">
                  <a:solidFill>
                    <a:schemeClr val="accent3"/>
                  </a:solidFill>
                </a:rPr>
                <a:t>Whole</a:t>
              </a:r>
            </a:p>
          </p:txBody>
        </p:sp>
        <p:sp>
          <p:nvSpPr>
            <p:cNvPr id="19" name="TextBox 18"/>
            <p:cNvSpPr txBox="1"/>
            <p:nvPr/>
          </p:nvSpPr>
          <p:spPr>
            <a:xfrm>
              <a:off x="4426766" y="3718579"/>
              <a:ext cx="1415736" cy="369332"/>
            </a:xfrm>
            <a:prstGeom prst="rect">
              <a:avLst/>
            </a:prstGeom>
            <a:noFill/>
          </p:spPr>
          <p:txBody>
            <a:bodyPr wrap="square" rtlCol="0">
              <a:spAutoFit/>
            </a:bodyPr>
            <a:lstStyle/>
            <a:p>
              <a:r>
                <a:rPr lang="en-GB" b="1" dirty="0">
                  <a:solidFill>
                    <a:schemeClr val="accent3"/>
                  </a:solidFill>
                </a:rPr>
                <a:t>Part A</a:t>
              </a:r>
            </a:p>
          </p:txBody>
        </p:sp>
        <p:sp>
          <p:nvSpPr>
            <p:cNvPr id="20" name="TextBox 19"/>
            <p:cNvSpPr txBox="1"/>
            <p:nvPr/>
          </p:nvSpPr>
          <p:spPr>
            <a:xfrm>
              <a:off x="5548190" y="3748732"/>
              <a:ext cx="1415736" cy="369332"/>
            </a:xfrm>
            <a:prstGeom prst="rect">
              <a:avLst/>
            </a:prstGeom>
            <a:noFill/>
          </p:spPr>
          <p:txBody>
            <a:bodyPr wrap="square" rtlCol="0">
              <a:spAutoFit/>
            </a:bodyPr>
            <a:lstStyle/>
            <a:p>
              <a:r>
                <a:rPr lang="en-GB" b="1" dirty="0">
                  <a:solidFill>
                    <a:schemeClr val="accent3"/>
                  </a:solidFill>
                </a:rPr>
                <a:t>Part B</a:t>
              </a:r>
            </a:p>
          </p:txBody>
        </p:sp>
        <p:sp>
          <p:nvSpPr>
            <p:cNvPr id="21" name="TextBox 20"/>
            <p:cNvSpPr txBox="1"/>
            <p:nvPr/>
          </p:nvSpPr>
          <p:spPr>
            <a:xfrm>
              <a:off x="7098818" y="3748732"/>
              <a:ext cx="1415736" cy="369332"/>
            </a:xfrm>
            <a:prstGeom prst="rect">
              <a:avLst/>
            </a:prstGeom>
            <a:noFill/>
          </p:spPr>
          <p:txBody>
            <a:bodyPr wrap="square" rtlCol="0">
              <a:spAutoFit/>
            </a:bodyPr>
            <a:lstStyle/>
            <a:p>
              <a:r>
                <a:rPr lang="en-GB" b="1" dirty="0">
                  <a:solidFill>
                    <a:schemeClr val="accent3"/>
                  </a:solidFill>
                </a:rPr>
                <a:t>Part C</a:t>
              </a:r>
            </a:p>
          </p:txBody>
        </p:sp>
      </p:grpSp>
      <p:sp>
        <p:nvSpPr>
          <p:cNvPr id="23" name="TextBox 22"/>
          <p:cNvSpPr txBox="1"/>
          <p:nvPr/>
        </p:nvSpPr>
        <p:spPr>
          <a:xfrm>
            <a:off x="1991544" y="4221089"/>
            <a:ext cx="8352928" cy="646331"/>
          </a:xfrm>
          <a:prstGeom prst="rect">
            <a:avLst/>
          </a:prstGeom>
          <a:noFill/>
        </p:spPr>
        <p:txBody>
          <a:bodyPr wrap="square" rtlCol="0">
            <a:spAutoFit/>
          </a:bodyPr>
          <a:lstStyle/>
          <a:p>
            <a:r>
              <a:rPr lang="en-GB" dirty="0">
                <a:latin typeface="Georgia" panose="02040502050405020303" pitchFamily="18" charset="0"/>
              </a:rPr>
              <a:t>The following comparison model shows three quantities A, B and C which are in ratio 2:3:4.</a:t>
            </a:r>
          </a:p>
        </p:txBody>
      </p:sp>
      <p:grpSp>
        <p:nvGrpSpPr>
          <p:cNvPr id="36" name="Group 35"/>
          <p:cNvGrpSpPr/>
          <p:nvPr/>
        </p:nvGrpSpPr>
        <p:grpSpPr>
          <a:xfrm>
            <a:off x="3117792" y="5044534"/>
            <a:ext cx="3986320" cy="1233428"/>
            <a:chOff x="1593792" y="5044534"/>
            <a:chExt cx="3986320" cy="1233428"/>
          </a:xfrm>
        </p:grpSpPr>
        <p:sp>
          <p:nvSpPr>
            <p:cNvPr id="24" name="Rectangle 23"/>
            <p:cNvSpPr/>
            <p:nvPr/>
          </p:nvSpPr>
          <p:spPr>
            <a:xfrm>
              <a:off x="2123728" y="5085184"/>
              <a:ext cx="1152128" cy="2880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2123728" y="5513283"/>
              <a:ext cx="1152128" cy="2880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3274638" y="5513283"/>
              <a:ext cx="1152128" cy="2880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2123728" y="5949280"/>
              <a:ext cx="1152128" cy="2880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3275856" y="5949280"/>
              <a:ext cx="1152128" cy="2880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4427984" y="5949280"/>
              <a:ext cx="1152128" cy="2880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1593792" y="5044534"/>
              <a:ext cx="432048" cy="369332"/>
            </a:xfrm>
            <a:prstGeom prst="rect">
              <a:avLst/>
            </a:prstGeom>
            <a:noFill/>
          </p:spPr>
          <p:txBody>
            <a:bodyPr wrap="square" rtlCol="0">
              <a:spAutoFit/>
            </a:bodyPr>
            <a:lstStyle/>
            <a:p>
              <a:r>
                <a:rPr lang="en-GB" b="1" dirty="0">
                  <a:solidFill>
                    <a:schemeClr val="accent3"/>
                  </a:solidFill>
                </a:rPr>
                <a:t>A</a:t>
              </a:r>
            </a:p>
          </p:txBody>
        </p:sp>
        <p:sp>
          <p:nvSpPr>
            <p:cNvPr id="33" name="TextBox 32"/>
            <p:cNvSpPr txBox="1"/>
            <p:nvPr/>
          </p:nvSpPr>
          <p:spPr>
            <a:xfrm>
              <a:off x="1593792" y="5472633"/>
              <a:ext cx="432048" cy="369332"/>
            </a:xfrm>
            <a:prstGeom prst="rect">
              <a:avLst/>
            </a:prstGeom>
            <a:noFill/>
          </p:spPr>
          <p:txBody>
            <a:bodyPr wrap="square" rtlCol="0">
              <a:spAutoFit/>
            </a:bodyPr>
            <a:lstStyle/>
            <a:p>
              <a:r>
                <a:rPr lang="en-GB" b="1" dirty="0">
                  <a:solidFill>
                    <a:schemeClr val="accent3"/>
                  </a:solidFill>
                </a:rPr>
                <a:t>B</a:t>
              </a:r>
            </a:p>
          </p:txBody>
        </p:sp>
        <p:sp>
          <p:nvSpPr>
            <p:cNvPr id="34" name="TextBox 33"/>
            <p:cNvSpPr txBox="1"/>
            <p:nvPr/>
          </p:nvSpPr>
          <p:spPr>
            <a:xfrm>
              <a:off x="1593792" y="5908630"/>
              <a:ext cx="432048" cy="369332"/>
            </a:xfrm>
            <a:prstGeom prst="rect">
              <a:avLst/>
            </a:prstGeom>
            <a:noFill/>
          </p:spPr>
          <p:txBody>
            <a:bodyPr wrap="square" rtlCol="0">
              <a:spAutoFit/>
            </a:bodyPr>
            <a:lstStyle/>
            <a:p>
              <a:r>
                <a:rPr lang="en-GB" b="1" dirty="0">
                  <a:solidFill>
                    <a:schemeClr val="accent3"/>
                  </a:solidFill>
                </a:rPr>
                <a:t>C</a:t>
              </a:r>
            </a:p>
          </p:txBody>
        </p:sp>
      </p:grpSp>
      <p:sp>
        <p:nvSpPr>
          <p:cNvPr id="35" name="TextBox 34"/>
          <p:cNvSpPr txBox="1"/>
          <p:nvPr/>
        </p:nvSpPr>
        <p:spPr>
          <a:xfrm>
            <a:off x="7297700" y="5085185"/>
            <a:ext cx="2977970" cy="1200329"/>
          </a:xfrm>
          <a:prstGeom prst="rect">
            <a:avLst/>
          </a:prstGeom>
          <a:noFill/>
        </p:spPr>
        <p:txBody>
          <a:bodyPr wrap="square" rtlCol="0">
            <a:spAutoFit/>
          </a:bodyPr>
          <a:lstStyle/>
          <a:p>
            <a:r>
              <a:rPr lang="en-GB" sz="2400" dirty="0">
                <a:solidFill>
                  <a:schemeClr val="accent5"/>
                </a:solidFill>
                <a:latin typeface="Georgia" panose="02040502050405020303" pitchFamily="18" charset="0"/>
              </a:rPr>
              <a:t>The ratio 2:3:4 means “2 units to 3 units to 4 units</a:t>
            </a:r>
            <a:r>
              <a:rPr lang="en-GB" dirty="0">
                <a:latin typeface="Georgia" panose="02040502050405020303" pitchFamily="18" charset="0"/>
              </a:rPr>
              <a:t>”</a:t>
            </a:r>
          </a:p>
        </p:txBody>
      </p:sp>
    </p:spTree>
    <p:extLst>
      <p:ext uri="{BB962C8B-B14F-4D97-AF65-F5344CB8AC3E}">
        <p14:creationId xmlns:p14="http://schemas.microsoft.com/office/powerpoint/2010/main" val="8420888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Georgia" panose="02040502050405020303" pitchFamily="18" charset="0"/>
              </a:rPr>
              <a:t>Model Drawing</a:t>
            </a:r>
            <a:endParaRPr lang="en-GB" b="1" dirty="0">
              <a:latin typeface="Georgia" panose="02040502050405020303" pitchFamily="18" charset="0"/>
            </a:endParaRPr>
          </a:p>
        </p:txBody>
      </p:sp>
      <p:sp>
        <p:nvSpPr>
          <p:cNvPr id="3" name="Content Placeholder 2"/>
          <p:cNvSpPr>
            <a:spLocks noGrp="1"/>
          </p:cNvSpPr>
          <p:nvPr>
            <p:ph idx="1"/>
          </p:nvPr>
        </p:nvSpPr>
        <p:spPr>
          <a:xfrm>
            <a:off x="506437" y="1967807"/>
            <a:ext cx="11240086" cy="4023360"/>
          </a:xfrm>
        </p:spPr>
        <p:txBody>
          <a:bodyPr>
            <a:noAutofit/>
          </a:bodyPr>
          <a:lstStyle/>
          <a:p>
            <a:pPr>
              <a:lnSpc>
                <a:spcPct val="100000"/>
              </a:lnSpc>
              <a:buFont typeface="Wingdings" panose="05000000000000000000" pitchFamily="2" charset="2"/>
              <a:buChar char="v"/>
            </a:pPr>
            <a:r>
              <a:rPr lang="en-GB" sz="2200" dirty="0">
                <a:latin typeface="Georgia" panose="02040502050405020303" pitchFamily="18" charset="0"/>
              </a:rPr>
              <a:t>Read the problem</a:t>
            </a:r>
            <a:r>
              <a:rPr lang="en-GB" sz="2200" dirty="0" smtClean="0">
                <a:latin typeface="Georgia" panose="02040502050405020303" pitchFamily="18" charset="0"/>
              </a:rPr>
              <a:t>.</a:t>
            </a:r>
            <a:endParaRPr lang="en-GB" sz="2200" dirty="0">
              <a:latin typeface="Georgia" panose="02040502050405020303" pitchFamily="18" charset="0"/>
            </a:endParaRPr>
          </a:p>
          <a:p>
            <a:pPr>
              <a:lnSpc>
                <a:spcPct val="100000"/>
              </a:lnSpc>
              <a:buFont typeface="Wingdings" panose="05000000000000000000" pitchFamily="2" charset="2"/>
              <a:buChar char="v"/>
            </a:pPr>
            <a:r>
              <a:rPr lang="en-GB" sz="2200" dirty="0">
                <a:latin typeface="Georgia" panose="02040502050405020303" pitchFamily="18" charset="0"/>
              </a:rPr>
              <a:t>Rewrite the question in sentence form leaving a gap for the answer</a:t>
            </a:r>
            <a:r>
              <a:rPr lang="en-GB" sz="2200" dirty="0" smtClean="0">
                <a:latin typeface="Georgia" panose="02040502050405020303" pitchFamily="18" charset="0"/>
              </a:rPr>
              <a:t>.</a:t>
            </a:r>
            <a:endParaRPr lang="en-GB" sz="2200" dirty="0">
              <a:latin typeface="Georgia" panose="02040502050405020303" pitchFamily="18" charset="0"/>
            </a:endParaRPr>
          </a:p>
          <a:p>
            <a:pPr>
              <a:lnSpc>
                <a:spcPct val="100000"/>
              </a:lnSpc>
              <a:buFont typeface="Wingdings" panose="05000000000000000000" pitchFamily="2" charset="2"/>
              <a:buChar char="v"/>
            </a:pPr>
            <a:r>
              <a:rPr lang="en-GB" sz="2200" dirty="0">
                <a:latin typeface="Georgia" panose="02040502050405020303" pitchFamily="18" charset="0"/>
              </a:rPr>
              <a:t>Think about what is being asked and which model supports the question</a:t>
            </a:r>
            <a:r>
              <a:rPr lang="en-GB" sz="2200" dirty="0" smtClean="0">
                <a:latin typeface="Georgia" panose="02040502050405020303" pitchFamily="18" charset="0"/>
              </a:rPr>
              <a:t>.</a:t>
            </a:r>
            <a:endParaRPr lang="en-GB" sz="2200" dirty="0">
              <a:latin typeface="Georgia" panose="02040502050405020303" pitchFamily="18" charset="0"/>
            </a:endParaRPr>
          </a:p>
          <a:p>
            <a:pPr>
              <a:lnSpc>
                <a:spcPct val="100000"/>
              </a:lnSpc>
              <a:buFont typeface="Wingdings" panose="05000000000000000000" pitchFamily="2" charset="2"/>
              <a:buChar char="v"/>
            </a:pPr>
            <a:r>
              <a:rPr lang="en-GB" sz="2200" dirty="0">
                <a:latin typeface="Georgia" panose="02040502050405020303" pitchFamily="18" charset="0"/>
              </a:rPr>
              <a:t>Draw the bars</a:t>
            </a:r>
            <a:r>
              <a:rPr lang="en-GB" sz="2200" dirty="0" smtClean="0">
                <a:latin typeface="Georgia" panose="02040502050405020303" pitchFamily="18" charset="0"/>
              </a:rPr>
              <a:t>.</a:t>
            </a:r>
            <a:endParaRPr lang="en-GB" sz="2200" dirty="0">
              <a:latin typeface="Georgia" panose="02040502050405020303" pitchFamily="18" charset="0"/>
            </a:endParaRPr>
          </a:p>
          <a:p>
            <a:pPr>
              <a:lnSpc>
                <a:spcPct val="100000"/>
              </a:lnSpc>
              <a:buFont typeface="Wingdings" panose="05000000000000000000" pitchFamily="2" charset="2"/>
              <a:buChar char="v"/>
            </a:pPr>
            <a:r>
              <a:rPr lang="en-GB" sz="2200" dirty="0">
                <a:latin typeface="Georgia" panose="02040502050405020303" pitchFamily="18" charset="0"/>
              </a:rPr>
              <a:t>Partition or chunk the bars and note which section represents the answer</a:t>
            </a:r>
            <a:r>
              <a:rPr lang="en-GB" sz="2200" dirty="0" smtClean="0">
                <a:latin typeface="Georgia" panose="02040502050405020303" pitchFamily="18" charset="0"/>
              </a:rPr>
              <a:t>.</a:t>
            </a:r>
            <a:endParaRPr lang="en-GB" sz="2200" dirty="0">
              <a:latin typeface="Georgia" panose="02040502050405020303" pitchFamily="18" charset="0"/>
            </a:endParaRPr>
          </a:p>
          <a:p>
            <a:pPr>
              <a:lnSpc>
                <a:spcPct val="100000"/>
              </a:lnSpc>
              <a:buFont typeface="Wingdings" panose="05000000000000000000" pitchFamily="2" charset="2"/>
              <a:buChar char="v"/>
            </a:pPr>
            <a:r>
              <a:rPr lang="en-GB" sz="2200" dirty="0">
                <a:latin typeface="Georgia" panose="02040502050405020303" pitchFamily="18" charset="0"/>
              </a:rPr>
              <a:t>Discuss the question and think about what is being asked</a:t>
            </a:r>
            <a:r>
              <a:rPr lang="en-GB" sz="2200" dirty="0" smtClean="0">
                <a:latin typeface="Georgia" panose="02040502050405020303" pitchFamily="18" charset="0"/>
              </a:rPr>
              <a:t>.</a:t>
            </a:r>
            <a:endParaRPr lang="en-GB" sz="2200" dirty="0">
              <a:latin typeface="Georgia" panose="02040502050405020303" pitchFamily="18" charset="0"/>
            </a:endParaRPr>
          </a:p>
          <a:p>
            <a:pPr>
              <a:lnSpc>
                <a:spcPct val="100000"/>
              </a:lnSpc>
              <a:buFont typeface="Wingdings" panose="05000000000000000000" pitchFamily="2" charset="2"/>
              <a:buChar char="v"/>
            </a:pPr>
            <a:r>
              <a:rPr lang="en-GB" sz="2200" dirty="0">
                <a:latin typeface="Georgia" panose="02040502050405020303" pitchFamily="18" charset="0"/>
              </a:rPr>
              <a:t>Write the answer in the sentence and check that the answer makes sense</a:t>
            </a:r>
            <a:r>
              <a:rPr lang="en-GB" sz="2200" dirty="0" smtClean="0">
                <a:latin typeface="Georgia" panose="02040502050405020303" pitchFamily="18" charset="0"/>
              </a:rPr>
              <a:t>.</a:t>
            </a:r>
            <a:endParaRPr lang="en-GB" sz="2200" dirty="0">
              <a:latin typeface="Georgia" panose="02040502050405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62" y="56156"/>
            <a:ext cx="1871133" cy="1453114"/>
          </a:xfrm>
          <a:prstGeom prst="rect">
            <a:avLst/>
          </a:prstGeom>
        </p:spPr>
      </p:pic>
    </p:spTree>
    <p:extLst>
      <p:ext uri="{BB962C8B-B14F-4D97-AF65-F5344CB8AC3E}">
        <p14:creationId xmlns:p14="http://schemas.microsoft.com/office/powerpoint/2010/main" val="9313782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3552" y="2708921"/>
            <a:ext cx="7920880" cy="923330"/>
          </a:xfrm>
          <a:prstGeom prst="rect">
            <a:avLst/>
          </a:prstGeom>
          <a:noFill/>
        </p:spPr>
        <p:txBody>
          <a:bodyPr wrap="square" rtlCol="0">
            <a:spAutoFit/>
          </a:bodyPr>
          <a:lstStyle/>
          <a:p>
            <a:pPr algn="ctr"/>
            <a:r>
              <a:rPr lang="en-GB" sz="5400" dirty="0">
                <a:latin typeface="Georgia" panose="02040502050405020303" pitchFamily="18" charset="0"/>
              </a:rPr>
              <a:t>Any questions?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62" y="56156"/>
            <a:ext cx="1871133" cy="1453114"/>
          </a:xfrm>
          <a:prstGeom prst="rect">
            <a:avLst/>
          </a:prstGeom>
        </p:spPr>
      </p:pic>
    </p:spTree>
    <p:extLst>
      <p:ext uri="{BB962C8B-B14F-4D97-AF65-F5344CB8AC3E}">
        <p14:creationId xmlns:p14="http://schemas.microsoft.com/office/powerpoint/2010/main" val="4260462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heschoolcounselorkind.files.wordpress.com/2013/08/person-outlin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2075" y="1853543"/>
            <a:ext cx="3449838" cy="44644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74456" y="134880"/>
            <a:ext cx="10058400" cy="1450757"/>
          </a:xfrm>
        </p:spPr>
        <p:txBody>
          <a:bodyPr>
            <a:normAutofit/>
          </a:bodyPr>
          <a:lstStyle/>
          <a:p>
            <a:pPr algn="ctr"/>
            <a:r>
              <a:rPr lang="en-GB" sz="4400" b="1" dirty="0" smtClean="0">
                <a:latin typeface="Georgia" panose="02040502050405020303" pitchFamily="18" charset="0"/>
              </a:rPr>
              <a:t>What are the characteristics of a child who is good at maths?</a:t>
            </a:r>
            <a:endParaRPr lang="en-GB" sz="4400" b="1" dirty="0">
              <a:latin typeface="Georgia" panose="02040502050405020303" pitchFamily="18" charset="0"/>
            </a:endParaRPr>
          </a:p>
        </p:txBody>
      </p:sp>
      <p:sp>
        <p:nvSpPr>
          <p:cNvPr id="3" name="Content Placeholder 2"/>
          <p:cNvSpPr>
            <a:spLocks noGrp="1"/>
          </p:cNvSpPr>
          <p:nvPr>
            <p:ph idx="1"/>
          </p:nvPr>
        </p:nvSpPr>
        <p:spPr>
          <a:xfrm>
            <a:off x="510208" y="1997559"/>
            <a:ext cx="4258816" cy="558627"/>
          </a:xfrm>
        </p:spPr>
        <p:txBody>
          <a:bodyPr>
            <a:normAutofit/>
          </a:bodyPr>
          <a:lstStyle/>
          <a:p>
            <a:pPr marL="0" indent="0">
              <a:buNone/>
            </a:pPr>
            <a:r>
              <a:rPr lang="en-GB" sz="2800" b="1" dirty="0" smtClean="0">
                <a:solidFill>
                  <a:schemeClr val="accent6"/>
                </a:solidFill>
              </a:rPr>
              <a:t>PATTERN SPOTTER</a:t>
            </a:r>
            <a:endParaRPr lang="en-GB" sz="2800" b="1" dirty="0">
              <a:solidFill>
                <a:schemeClr val="accent6"/>
              </a:solidFill>
            </a:endParaRPr>
          </a:p>
        </p:txBody>
      </p:sp>
      <p:sp>
        <p:nvSpPr>
          <p:cNvPr id="5" name="Content Placeholder 2"/>
          <p:cNvSpPr txBox="1">
            <a:spLocks/>
          </p:cNvSpPr>
          <p:nvPr/>
        </p:nvSpPr>
        <p:spPr>
          <a:xfrm>
            <a:off x="2269232" y="2708921"/>
            <a:ext cx="4258816" cy="558627"/>
          </a:xfrm>
          <a:prstGeom prst="rect">
            <a:avLst/>
          </a:prstGeom>
        </p:spPr>
        <p:txBody>
          <a:bodyPr>
            <a:normAutofit lnSpcReduction="10000"/>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buNone/>
            </a:pPr>
            <a:r>
              <a:rPr lang="en-GB" b="1" dirty="0">
                <a:solidFill>
                  <a:schemeClr val="accent2"/>
                </a:solidFill>
              </a:rPr>
              <a:t>RISK TAKER</a:t>
            </a:r>
          </a:p>
        </p:txBody>
      </p:sp>
      <p:sp>
        <p:nvSpPr>
          <p:cNvPr id="6" name="Content Placeholder 2"/>
          <p:cNvSpPr txBox="1">
            <a:spLocks/>
          </p:cNvSpPr>
          <p:nvPr/>
        </p:nvSpPr>
        <p:spPr>
          <a:xfrm>
            <a:off x="1991544" y="3942199"/>
            <a:ext cx="2777480" cy="558627"/>
          </a:xfrm>
          <a:prstGeom prst="rect">
            <a:avLst/>
          </a:prstGeom>
        </p:spPr>
        <p:txBody>
          <a:bodyPr>
            <a:normAutofit lnSpcReduction="10000"/>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buNone/>
            </a:pPr>
            <a:r>
              <a:rPr lang="en-GB" b="1" dirty="0">
                <a:solidFill>
                  <a:schemeClr val="accent5"/>
                </a:solidFill>
              </a:rPr>
              <a:t>RESILIENT</a:t>
            </a:r>
          </a:p>
        </p:txBody>
      </p:sp>
      <p:sp>
        <p:nvSpPr>
          <p:cNvPr id="7" name="Content Placeholder 2"/>
          <p:cNvSpPr txBox="1">
            <a:spLocks/>
          </p:cNvSpPr>
          <p:nvPr/>
        </p:nvSpPr>
        <p:spPr>
          <a:xfrm>
            <a:off x="7469833" y="3314930"/>
            <a:ext cx="3942654" cy="1359857"/>
          </a:xfrm>
          <a:prstGeom prst="rect">
            <a:avLst/>
          </a:prstGeom>
        </p:spPr>
        <p:txBody>
          <a:bodyPr>
            <a:normAutofit fontScale="25000" lnSpcReduction="20000"/>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lgn="r">
              <a:buNone/>
            </a:pPr>
            <a:r>
              <a:rPr lang="en-GB" sz="12800" b="1" dirty="0">
                <a:solidFill>
                  <a:schemeClr val="accent3"/>
                </a:solidFill>
              </a:rPr>
              <a:t>GROWTH </a:t>
            </a:r>
          </a:p>
          <a:p>
            <a:pPr marL="0" indent="0" algn="r">
              <a:buNone/>
            </a:pPr>
            <a:r>
              <a:rPr lang="en-GB" sz="12800" b="1" dirty="0">
                <a:solidFill>
                  <a:schemeClr val="accent3"/>
                </a:solidFill>
              </a:rPr>
              <a:t>MINDSET</a:t>
            </a:r>
          </a:p>
          <a:p>
            <a:pPr marL="0" indent="0">
              <a:buNone/>
            </a:pPr>
            <a:r>
              <a:rPr lang="en-GB" sz="11200" b="1" dirty="0">
                <a:solidFill>
                  <a:schemeClr val="accent3"/>
                </a:solidFill>
              </a:rPr>
              <a:t>(I can’t do it YET!!!!)</a:t>
            </a:r>
          </a:p>
        </p:txBody>
      </p:sp>
      <p:sp>
        <p:nvSpPr>
          <p:cNvPr id="8" name="Content Placeholder 2"/>
          <p:cNvSpPr txBox="1">
            <a:spLocks/>
          </p:cNvSpPr>
          <p:nvPr/>
        </p:nvSpPr>
        <p:spPr>
          <a:xfrm>
            <a:off x="6977882" y="5606678"/>
            <a:ext cx="2574502" cy="558627"/>
          </a:xfrm>
          <a:prstGeom prst="rect">
            <a:avLst/>
          </a:prstGeom>
        </p:spPr>
        <p:txBody>
          <a:bodyPr>
            <a:normAutofit lnSpcReduction="10000"/>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buNone/>
            </a:pPr>
            <a:r>
              <a:rPr lang="en-GB" b="1" dirty="0">
                <a:solidFill>
                  <a:schemeClr val="accent6"/>
                </a:solidFill>
              </a:rPr>
              <a:t>EXPLORER</a:t>
            </a:r>
          </a:p>
        </p:txBody>
      </p:sp>
      <p:sp>
        <p:nvSpPr>
          <p:cNvPr id="9" name="Content Placeholder 2"/>
          <p:cNvSpPr txBox="1">
            <a:spLocks/>
          </p:cNvSpPr>
          <p:nvPr/>
        </p:nvSpPr>
        <p:spPr>
          <a:xfrm>
            <a:off x="7176120" y="4598566"/>
            <a:ext cx="3238568" cy="558627"/>
          </a:xfrm>
          <a:prstGeom prst="rect">
            <a:avLst/>
          </a:prstGeom>
        </p:spPr>
        <p:txBody>
          <a:bodyPr>
            <a:normAutofit lnSpcReduction="10000"/>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buNone/>
            </a:pPr>
            <a:r>
              <a:rPr lang="en-GB" b="1" dirty="0">
                <a:solidFill>
                  <a:schemeClr val="accent5"/>
                </a:solidFill>
              </a:rPr>
              <a:t>SYSTEMATIC</a:t>
            </a:r>
          </a:p>
        </p:txBody>
      </p:sp>
      <p:sp>
        <p:nvSpPr>
          <p:cNvPr id="10" name="Content Placeholder 2"/>
          <p:cNvSpPr txBox="1">
            <a:spLocks/>
          </p:cNvSpPr>
          <p:nvPr/>
        </p:nvSpPr>
        <p:spPr>
          <a:xfrm>
            <a:off x="2113218" y="5606677"/>
            <a:ext cx="4258816" cy="558627"/>
          </a:xfrm>
          <a:prstGeom prst="rect">
            <a:avLst/>
          </a:prstGeom>
        </p:spPr>
        <p:txBody>
          <a:bodyPr>
            <a:normAutofit lnSpcReduction="10000"/>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buNone/>
            </a:pPr>
            <a:r>
              <a:rPr lang="en-GB" b="1" dirty="0">
                <a:solidFill>
                  <a:schemeClr val="accent3"/>
                </a:solidFill>
              </a:rPr>
              <a:t>PERSISTENT</a:t>
            </a:r>
          </a:p>
        </p:txBody>
      </p:sp>
      <p:sp>
        <p:nvSpPr>
          <p:cNvPr id="11" name="Content Placeholder 2"/>
          <p:cNvSpPr txBox="1">
            <a:spLocks/>
          </p:cNvSpPr>
          <p:nvPr/>
        </p:nvSpPr>
        <p:spPr>
          <a:xfrm>
            <a:off x="7526018" y="1853543"/>
            <a:ext cx="3390444" cy="1296144"/>
          </a:xfrm>
          <a:prstGeom prst="rect">
            <a:avLst/>
          </a:prstGeom>
        </p:spPr>
        <p:txBody>
          <a:bodyPr>
            <a:normAutofit/>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lgn="r">
              <a:buNone/>
            </a:pPr>
            <a:r>
              <a:rPr lang="en-GB" b="1" dirty="0">
                <a:solidFill>
                  <a:schemeClr val="accent2"/>
                </a:solidFill>
              </a:rPr>
              <a:t>INDEPENDENT LEARNER</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62" y="56156"/>
            <a:ext cx="1871133" cy="1453114"/>
          </a:xfrm>
          <a:prstGeom prst="rect">
            <a:avLst/>
          </a:prstGeom>
        </p:spPr>
      </p:pic>
    </p:spTree>
    <p:extLst>
      <p:ext uri="{BB962C8B-B14F-4D97-AF65-F5344CB8AC3E}">
        <p14:creationId xmlns:p14="http://schemas.microsoft.com/office/powerpoint/2010/main" val="77650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4460"/>
            <a:ext cx="10058400" cy="1450757"/>
          </a:xfrm>
        </p:spPr>
        <p:txBody>
          <a:bodyPr/>
          <a:lstStyle/>
          <a:p>
            <a:pPr algn="ctr"/>
            <a:r>
              <a:rPr lang="en-GB" dirty="0" smtClean="0">
                <a:latin typeface="Georgia" panose="02040502050405020303" pitchFamily="18" charset="0"/>
              </a:rPr>
              <a:t>Textbooks….?</a:t>
            </a:r>
            <a:endParaRPr lang="en-GB" dirty="0">
              <a:latin typeface="Georgia" panose="02040502050405020303" pitchFamily="18" charset="0"/>
            </a:endParaRPr>
          </a:p>
        </p:txBody>
      </p:sp>
      <p:sp>
        <p:nvSpPr>
          <p:cNvPr id="3" name="Content Placeholder 2"/>
          <p:cNvSpPr>
            <a:spLocks noGrp="1"/>
          </p:cNvSpPr>
          <p:nvPr>
            <p:ph idx="1"/>
          </p:nvPr>
        </p:nvSpPr>
        <p:spPr>
          <a:xfrm>
            <a:off x="914400" y="2021983"/>
            <a:ext cx="10950526" cy="3836268"/>
          </a:xfrm>
        </p:spPr>
        <p:txBody>
          <a:bodyPr>
            <a:noAutofit/>
          </a:bodyPr>
          <a:lstStyle/>
          <a:p>
            <a:pPr marL="0" indent="0">
              <a:buNone/>
            </a:pPr>
            <a:r>
              <a:rPr lang="en-GB" sz="2800" dirty="0" smtClean="0">
                <a:latin typeface="Georgia" panose="02040502050405020303" pitchFamily="18" charset="0"/>
              </a:rPr>
              <a:t>‘A coherent programme of high quality curriculum materials is used to support classroom teaching. Concrete and pictorial representations of mathematics are chosen carefully to help build procedural and conceptual knowledge together. </a:t>
            </a:r>
            <a:endParaRPr lang="en-GB" sz="2800" dirty="0" smtClean="0">
              <a:latin typeface="Georgia" panose="02040502050405020303" pitchFamily="18" charset="0"/>
            </a:endParaRPr>
          </a:p>
          <a:p>
            <a:pPr marL="0" indent="0">
              <a:buNone/>
            </a:pPr>
            <a:r>
              <a:rPr lang="en-GB" sz="2800" dirty="0" smtClean="0">
                <a:latin typeface="Georgia" panose="02040502050405020303" pitchFamily="18" charset="0"/>
              </a:rPr>
              <a:t>One </a:t>
            </a:r>
            <a:r>
              <a:rPr lang="en-GB" sz="2800" dirty="0" smtClean="0">
                <a:latin typeface="Georgia" panose="02040502050405020303" pitchFamily="18" charset="0"/>
              </a:rPr>
              <a:t>medium for coherent curriculum materials is high quality textbooks. These have the additional advantage that pupils also use them to return to topics studied, for consolidation and revision.’</a:t>
            </a:r>
            <a:endParaRPr lang="en-GB" sz="3200" dirty="0">
              <a:latin typeface="Georgia" panose="02040502050405020303" pitchFamily="18" charset="0"/>
            </a:endParaRPr>
          </a:p>
          <a:p>
            <a:pPr marL="0" indent="0" algn="r">
              <a:buNone/>
            </a:pPr>
            <a:r>
              <a:rPr lang="en-GB" dirty="0">
                <a:latin typeface="Georgia" panose="02040502050405020303" pitchFamily="18" charset="0"/>
              </a:rPr>
              <a:t>NCETM, Developing Mastery in Mathematics</a:t>
            </a:r>
          </a:p>
        </p:txBody>
      </p:sp>
      <p:sp>
        <p:nvSpPr>
          <p:cNvPr id="4" name="Rectangle 3"/>
          <p:cNvSpPr/>
          <p:nvPr/>
        </p:nvSpPr>
        <p:spPr>
          <a:xfrm>
            <a:off x="677533" y="5491254"/>
            <a:ext cx="10013914" cy="923330"/>
          </a:xfrm>
          <a:prstGeom prst="rect">
            <a:avLst/>
          </a:prstGeom>
        </p:spPr>
        <p:txBody>
          <a:bodyPr wrap="square">
            <a:spAutoFit/>
          </a:bodyPr>
          <a:lstStyle/>
          <a:p>
            <a:r>
              <a:rPr lang="en-GB" dirty="0">
                <a:latin typeface="Georgia" panose="02040502050405020303" pitchFamily="18" charset="0"/>
              </a:rPr>
              <a:t>Tim Oates:  Why Textbooks Count</a:t>
            </a:r>
          </a:p>
          <a:p>
            <a:r>
              <a:rPr lang="en-GB" dirty="0">
                <a:latin typeface="Georgia" panose="02040502050405020303" pitchFamily="18" charset="0"/>
                <a:hlinkClick r:id="rId2"/>
              </a:rPr>
              <a:t>http://www.cambridgeassessment.org.uk/images/181744-why-textbooks-count-tim-oates.pdf</a:t>
            </a:r>
            <a:endParaRPr lang="en-GB" dirty="0">
              <a:latin typeface="Georgia" panose="02040502050405020303" pitchFamily="18" charset="0"/>
            </a:endParaRPr>
          </a:p>
          <a:p>
            <a:endParaRPr lang="en-GB" dirty="0">
              <a:latin typeface="Georgia" panose="02040502050405020303"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62" y="56156"/>
            <a:ext cx="1871133" cy="1453114"/>
          </a:xfrm>
          <a:prstGeom prst="rect">
            <a:avLst/>
          </a:prstGeom>
        </p:spPr>
      </p:pic>
    </p:spTree>
    <p:extLst>
      <p:ext uri="{BB962C8B-B14F-4D97-AF65-F5344CB8AC3E}">
        <p14:creationId xmlns:p14="http://schemas.microsoft.com/office/powerpoint/2010/main" val="2583280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smtClean="0">
                <a:latin typeface="Georgia" panose="02040502050405020303" pitchFamily="18" charset="0"/>
              </a:rPr>
              <a:t>Bruner’s forms of representations</a:t>
            </a:r>
            <a:endParaRPr lang="en-GB" b="1" dirty="0">
              <a:latin typeface="Georgia" panose="02040502050405020303" pitchFamily="18" charset="0"/>
            </a:endParaRPr>
          </a:p>
        </p:txBody>
      </p:sp>
      <p:sp>
        <p:nvSpPr>
          <p:cNvPr id="3" name="Content Placeholder 2"/>
          <p:cNvSpPr>
            <a:spLocks noGrp="1"/>
          </p:cNvSpPr>
          <p:nvPr>
            <p:ph idx="1"/>
          </p:nvPr>
        </p:nvSpPr>
        <p:spPr/>
        <p:txBody>
          <a:bodyPr>
            <a:normAutofit/>
          </a:bodyPr>
          <a:lstStyle/>
          <a:p>
            <a:r>
              <a:rPr lang="en-GB" sz="2400" dirty="0">
                <a:latin typeface="Georgia" panose="02040502050405020303" pitchFamily="18" charset="0"/>
              </a:rPr>
              <a:t>Students learn a new skill by using concrete materials, reinforcement is achieved by going back and forth between the representations.</a:t>
            </a:r>
          </a:p>
          <a:p>
            <a:pPr marL="0" indent="0">
              <a:buNone/>
            </a:pPr>
            <a:endParaRPr lang="en-GB" sz="2400" dirty="0">
              <a:latin typeface="Georgia" panose="02040502050405020303" pitchFamily="18" charset="0"/>
            </a:endParaRPr>
          </a:p>
          <a:p>
            <a:pPr marL="2065338" indent="-2065338">
              <a:buNone/>
            </a:pPr>
            <a:r>
              <a:rPr lang="en-GB" b="1" dirty="0" smtClean="0">
                <a:solidFill>
                  <a:schemeClr val="accent3"/>
                </a:solidFill>
                <a:latin typeface="Georgia" panose="02040502050405020303" pitchFamily="18" charset="0"/>
              </a:rPr>
              <a:t>Concrete</a:t>
            </a:r>
            <a:r>
              <a:rPr lang="en-GB" sz="2400" dirty="0">
                <a:latin typeface="Georgia" panose="02040502050405020303" pitchFamily="18" charset="0"/>
              </a:rPr>
              <a:t>   Enactive – internalised action.</a:t>
            </a:r>
          </a:p>
          <a:p>
            <a:pPr marL="0" indent="0">
              <a:buNone/>
            </a:pPr>
            <a:endParaRPr lang="en-GB" b="1" dirty="0" smtClean="0">
              <a:solidFill>
                <a:schemeClr val="accent5"/>
              </a:solidFill>
              <a:latin typeface="Georgia" panose="02040502050405020303" pitchFamily="18" charset="0"/>
            </a:endParaRPr>
          </a:p>
          <a:p>
            <a:pPr marL="0" indent="0">
              <a:buNone/>
            </a:pPr>
            <a:r>
              <a:rPr lang="en-GB" b="1" dirty="0" smtClean="0">
                <a:solidFill>
                  <a:schemeClr val="accent5"/>
                </a:solidFill>
                <a:latin typeface="Georgia" panose="02040502050405020303" pitchFamily="18" charset="0"/>
              </a:rPr>
              <a:t>Pictorial</a:t>
            </a:r>
            <a:r>
              <a:rPr lang="en-GB" sz="2400" dirty="0">
                <a:latin typeface="Georgia" panose="02040502050405020303" pitchFamily="18" charset="0"/>
              </a:rPr>
              <a:t>  Iconic – this can also be sensory imagery.</a:t>
            </a:r>
          </a:p>
          <a:p>
            <a:pPr marL="0" indent="0">
              <a:buNone/>
            </a:pPr>
            <a:endParaRPr lang="en-GB" b="1" dirty="0" smtClean="0">
              <a:solidFill>
                <a:schemeClr val="accent6"/>
              </a:solidFill>
              <a:latin typeface="Georgia" panose="02040502050405020303" pitchFamily="18" charset="0"/>
            </a:endParaRPr>
          </a:p>
          <a:p>
            <a:pPr marL="0" indent="0">
              <a:buNone/>
            </a:pPr>
            <a:r>
              <a:rPr lang="en-GB" b="1" dirty="0" smtClean="0">
                <a:solidFill>
                  <a:schemeClr val="accent6"/>
                </a:solidFill>
                <a:latin typeface="Georgia" panose="02040502050405020303" pitchFamily="18" charset="0"/>
              </a:rPr>
              <a:t>Abstract </a:t>
            </a:r>
            <a:r>
              <a:rPr lang="en-GB" sz="2400" dirty="0">
                <a:latin typeface="Georgia" panose="02040502050405020303" pitchFamily="18" charset="0"/>
              </a:rPr>
              <a:t>Symbolic – arbitrary symbols (words, numerals)</a:t>
            </a:r>
            <a:endParaRPr lang="en-GB" sz="2400" dirty="0">
              <a:solidFill>
                <a:schemeClr val="accent6"/>
              </a:solidFill>
              <a:latin typeface="Georgia" panose="02040502050405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62" y="56156"/>
            <a:ext cx="1871133" cy="1453114"/>
          </a:xfrm>
          <a:prstGeom prst="rect">
            <a:avLst/>
          </a:prstGeom>
        </p:spPr>
      </p:pic>
    </p:spTree>
    <p:extLst>
      <p:ext uri="{BB962C8B-B14F-4D97-AF65-F5344CB8AC3E}">
        <p14:creationId xmlns:p14="http://schemas.microsoft.com/office/powerpoint/2010/main" val="3194285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Georgia" panose="02040502050405020303" pitchFamily="18" charset="0"/>
              </a:rPr>
              <a:t>C-P-A</a:t>
            </a:r>
            <a:endParaRPr lang="en-GB" b="1" dirty="0">
              <a:latin typeface="Georgia" panose="02040502050405020303" pitchFamily="18" charset="0"/>
            </a:endParaRPr>
          </a:p>
        </p:txBody>
      </p:sp>
      <p:sp>
        <p:nvSpPr>
          <p:cNvPr id="3" name="Content Placeholder 2"/>
          <p:cNvSpPr>
            <a:spLocks noGrp="1"/>
          </p:cNvSpPr>
          <p:nvPr>
            <p:ph idx="1"/>
          </p:nvPr>
        </p:nvSpPr>
        <p:spPr>
          <a:xfrm>
            <a:off x="471267" y="2100247"/>
            <a:ext cx="11310425" cy="5023123"/>
          </a:xfrm>
        </p:spPr>
        <p:txBody>
          <a:bodyPr>
            <a:normAutofit/>
          </a:bodyPr>
          <a:lstStyle/>
          <a:p>
            <a:pPr marL="0" indent="0" algn="ctr">
              <a:lnSpc>
                <a:spcPct val="120000"/>
              </a:lnSpc>
              <a:buNone/>
            </a:pPr>
            <a:r>
              <a:rPr lang="en-GB" sz="2400" dirty="0">
                <a:latin typeface="Georgia" panose="02040502050405020303" pitchFamily="18" charset="0"/>
              </a:rPr>
              <a:t>Children are expected to use and understand numbers, which are abstract concepts. Many children struggle with this and so their first experience of mathematics is confusing, leaving them with no solid foundation to build on for later learning. The CPA approach helps children achieve secure number sense – what numbers really represent and how to use them mathematically. This is done through a series of carefully structured representations – first using physical objects (concrete), then diagrams or pictures (pictorial), and ultimately using representations such as numerals (abstract). </a:t>
            </a:r>
            <a:endParaRPr lang="en-GB" sz="1200" dirty="0">
              <a:latin typeface="Georgia" panose="02040502050405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62" y="56156"/>
            <a:ext cx="1871133" cy="1453114"/>
          </a:xfrm>
          <a:prstGeom prst="rect">
            <a:avLst/>
          </a:prstGeom>
        </p:spPr>
      </p:pic>
    </p:spTree>
    <p:extLst>
      <p:ext uri="{BB962C8B-B14F-4D97-AF65-F5344CB8AC3E}">
        <p14:creationId xmlns:p14="http://schemas.microsoft.com/office/powerpoint/2010/main" val="3974505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2386"/>
          <a:stretch/>
        </p:blipFill>
        <p:spPr>
          <a:xfrm>
            <a:off x="3112864" y="167427"/>
            <a:ext cx="5074551" cy="610458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62" y="56156"/>
            <a:ext cx="1871133" cy="1453114"/>
          </a:xfrm>
          <a:prstGeom prst="rect">
            <a:avLst/>
          </a:prstGeom>
        </p:spPr>
      </p:pic>
    </p:spTree>
    <p:extLst>
      <p:ext uri="{BB962C8B-B14F-4D97-AF65-F5344CB8AC3E}">
        <p14:creationId xmlns:p14="http://schemas.microsoft.com/office/powerpoint/2010/main" val="242132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Georgia" panose="02040502050405020303" pitchFamily="18" charset="0"/>
              </a:rPr>
              <a:t>Spiral Approach</a:t>
            </a:r>
            <a:endParaRPr lang="en-GB" b="1" dirty="0">
              <a:latin typeface="Georgia" panose="02040502050405020303" pitchFamily="18" charset="0"/>
            </a:endParaRPr>
          </a:p>
        </p:txBody>
      </p:sp>
      <p:sp>
        <p:nvSpPr>
          <p:cNvPr id="4" name="Content Placeholder 3"/>
          <p:cNvSpPr>
            <a:spLocks noGrp="1"/>
          </p:cNvSpPr>
          <p:nvPr>
            <p:ph idx="1"/>
          </p:nvPr>
        </p:nvSpPr>
        <p:spPr/>
        <p:txBody>
          <a:bodyPr>
            <a:normAutofit/>
          </a:bodyPr>
          <a:lstStyle/>
          <a:p>
            <a:r>
              <a:rPr lang="en-GB" sz="2400" dirty="0">
                <a:latin typeface="Georgia" panose="02040502050405020303" pitchFamily="18" charset="0"/>
              </a:rPr>
              <a:t>Jerome Bruner proposed a spiral curriculum.</a:t>
            </a:r>
          </a:p>
          <a:p>
            <a:r>
              <a:rPr lang="en-GB" sz="2400" dirty="0">
                <a:latin typeface="Georgia" panose="02040502050405020303" pitchFamily="18" charset="0"/>
              </a:rPr>
              <a:t>Students first learn a concept or topic  intuitively.</a:t>
            </a:r>
          </a:p>
          <a:p>
            <a:r>
              <a:rPr lang="en-GB" sz="2400" dirty="0">
                <a:latin typeface="Georgia" panose="02040502050405020303" pitchFamily="18" charset="0"/>
              </a:rPr>
              <a:t>They then revisit the idea repeatedly, each time adding to what they have already mastered until full mastery.</a:t>
            </a:r>
          </a:p>
          <a:p>
            <a:r>
              <a:rPr lang="en-GB" sz="2400" dirty="0">
                <a:latin typeface="Georgia" panose="02040502050405020303" pitchFamily="18" charset="0"/>
              </a:rPr>
              <a:t>Reinforcing and strengthening students’ understanding when a subject matter is revisited.</a:t>
            </a:r>
          </a:p>
          <a:p>
            <a:r>
              <a:rPr lang="en-GB" sz="2400" dirty="0">
                <a:latin typeface="Georgia" panose="02040502050405020303" pitchFamily="18" charset="0"/>
              </a:rPr>
              <a:t>Initially it is enacted with concrete materials, later it is represented by models and then by abstract notation.</a:t>
            </a:r>
          </a:p>
        </p:txBody>
      </p:sp>
      <p:pic>
        <p:nvPicPr>
          <p:cNvPr id="9218" name="Picture 2" descr="http://www.ammeraalbeltech.com/Belt_C01/UploadData/images/7/0/Site_Images/pict_spiral_graphi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86554" y="286603"/>
            <a:ext cx="1069126" cy="10801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62" y="56156"/>
            <a:ext cx="1871133" cy="1453114"/>
          </a:xfrm>
          <a:prstGeom prst="rect">
            <a:avLst/>
          </a:prstGeom>
        </p:spPr>
      </p:pic>
    </p:spTree>
    <p:extLst>
      <p:ext uri="{BB962C8B-B14F-4D97-AF65-F5344CB8AC3E}">
        <p14:creationId xmlns:p14="http://schemas.microsoft.com/office/powerpoint/2010/main" val="908246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Georgia" panose="02040502050405020303" pitchFamily="18" charset="0"/>
              </a:rPr>
              <a:t>Bar Modelling</a:t>
            </a:r>
            <a:endParaRPr lang="en-GB" b="1" dirty="0">
              <a:latin typeface="Georgia" panose="02040502050405020303" pitchFamily="18" charset="0"/>
            </a:endParaRPr>
          </a:p>
        </p:txBody>
      </p:sp>
      <p:sp>
        <p:nvSpPr>
          <p:cNvPr id="3" name="Content Placeholder 2"/>
          <p:cNvSpPr>
            <a:spLocks noGrp="1"/>
          </p:cNvSpPr>
          <p:nvPr>
            <p:ph idx="1"/>
          </p:nvPr>
        </p:nvSpPr>
        <p:spPr/>
        <p:txBody>
          <a:bodyPr>
            <a:noAutofit/>
          </a:bodyPr>
          <a:lstStyle/>
          <a:p>
            <a:pPr marL="0" indent="0" algn="ctr">
              <a:buNone/>
            </a:pPr>
            <a:r>
              <a:rPr lang="en-GB" sz="3200" dirty="0" smtClean="0">
                <a:latin typeface="Georgia" panose="02040502050405020303" pitchFamily="18" charset="0"/>
              </a:rPr>
              <a:t>The bar model is a step-by-step method that helps children to understand and extract the information within a calculation or word problem. </a:t>
            </a:r>
          </a:p>
          <a:p>
            <a:pPr marL="0" indent="0" algn="ctr">
              <a:buNone/>
            </a:pPr>
            <a:endParaRPr lang="en-GB" sz="3200" dirty="0" smtClean="0">
              <a:latin typeface="Georgia" panose="02040502050405020303" pitchFamily="18" charset="0"/>
            </a:endParaRPr>
          </a:p>
          <a:p>
            <a:pPr marL="0" indent="0" algn="ctr">
              <a:buNone/>
            </a:pPr>
            <a:r>
              <a:rPr lang="en-GB" sz="3200" dirty="0" smtClean="0">
                <a:latin typeface="Georgia" panose="02040502050405020303" pitchFamily="18" charset="0"/>
              </a:rPr>
              <a:t>By drawing a bar model, children translate a calculation or word problem into a picture. The approach helps children process information given in the problem, visualise the structure, make connections and solve the problem.</a:t>
            </a:r>
            <a:endParaRPr lang="en-GB" sz="3200" dirty="0">
              <a:latin typeface="Georgia" panose="02040502050405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62" y="56156"/>
            <a:ext cx="1871133" cy="1453114"/>
          </a:xfrm>
          <a:prstGeom prst="rect">
            <a:avLst/>
          </a:prstGeom>
        </p:spPr>
      </p:pic>
    </p:spTree>
    <p:extLst>
      <p:ext uri="{BB962C8B-B14F-4D97-AF65-F5344CB8AC3E}">
        <p14:creationId xmlns:p14="http://schemas.microsoft.com/office/powerpoint/2010/main" val="1804503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344</TotalTime>
  <Words>1113</Words>
  <Application>Microsoft Office PowerPoint</Application>
  <PresentationFormat>Widescreen</PresentationFormat>
  <Paragraphs>164</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Calibri</vt:lpstr>
      <vt:lpstr>Calibri Light</vt:lpstr>
      <vt:lpstr>Georgia</vt:lpstr>
      <vt:lpstr>Wingdings</vt:lpstr>
      <vt:lpstr>Wingdings 2</vt:lpstr>
      <vt:lpstr>Retrospect</vt:lpstr>
      <vt:lpstr>Inspire Maths Parents’ Information Evening 2017</vt:lpstr>
      <vt:lpstr>What is Inspire Maths?</vt:lpstr>
      <vt:lpstr>What are the characteristics of a child who is good at maths?</vt:lpstr>
      <vt:lpstr>Textbooks….?</vt:lpstr>
      <vt:lpstr>Bruner’s forms of representations</vt:lpstr>
      <vt:lpstr>C-P-A</vt:lpstr>
      <vt:lpstr>PowerPoint Presentation</vt:lpstr>
      <vt:lpstr>Spiral Approach</vt:lpstr>
      <vt:lpstr>Bar Modelling</vt:lpstr>
      <vt:lpstr>Why models?</vt:lpstr>
      <vt:lpstr>Bar Modelling</vt:lpstr>
      <vt:lpstr>Discrete Model</vt:lpstr>
      <vt:lpstr>Part-Whole Model</vt:lpstr>
      <vt:lpstr>Part –whole model for addition and subtraction</vt:lpstr>
      <vt:lpstr>Part-whole model - subtraction</vt:lpstr>
      <vt:lpstr>PowerPoint Presentation</vt:lpstr>
      <vt:lpstr>Comparison Model for addition and subtraction</vt:lpstr>
      <vt:lpstr>Comparison Models</vt:lpstr>
      <vt:lpstr>Part-whole model for multiplication and division</vt:lpstr>
      <vt:lpstr>Models for multiplication and division</vt:lpstr>
      <vt:lpstr>Multiplicative Comparison Models</vt:lpstr>
      <vt:lpstr>Ratio Model</vt:lpstr>
      <vt:lpstr>Model Drawing</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Inspire Maths</dc:title>
  <dc:creator>Olivia McLoughlin</dc:creator>
  <cp:lastModifiedBy>Olivia McLoughlin</cp:lastModifiedBy>
  <cp:revision>13</cp:revision>
  <dcterms:created xsi:type="dcterms:W3CDTF">2017-01-08T10:11:14Z</dcterms:created>
  <dcterms:modified xsi:type="dcterms:W3CDTF">2017-01-11T16:59:59Z</dcterms:modified>
</cp:coreProperties>
</file>